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78" r:id="rId2"/>
    <p:sldId id="384" r:id="rId3"/>
    <p:sldId id="416" r:id="rId4"/>
    <p:sldId id="363" r:id="rId5"/>
    <p:sldId id="405" r:id="rId6"/>
    <p:sldId id="406" r:id="rId7"/>
    <p:sldId id="366" r:id="rId8"/>
    <p:sldId id="369" r:id="rId9"/>
    <p:sldId id="370" r:id="rId10"/>
    <p:sldId id="368" r:id="rId11"/>
    <p:sldId id="367" r:id="rId12"/>
    <p:sldId id="408" r:id="rId13"/>
    <p:sldId id="410" r:id="rId1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669">
          <p15:clr>
            <a:srgbClr val="A4A3A4"/>
          </p15:clr>
        </p15:guide>
        <p15:guide id="4" orient="horz" pos="2156">
          <p15:clr>
            <a:srgbClr val="A4A3A4"/>
          </p15:clr>
        </p15:guide>
        <p15:guide id="5" orient="horz" pos="2704">
          <p15:clr>
            <a:srgbClr val="A4A3A4"/>
          </p15:clr>
        </p15:guide>
        <p15:guide id="6" orient="horz" pos="4201">
          <p15:clr>
            <a:srgbClr val="A4A3A4"/>
          </p15:clr>
        </p15:guide>
        <p15:guide id="7" orient="horz" pos="3317" userDrawn="1">
          <p15:clr>
            <a:srgbClr val="A4A3A4"/>
          </p15:clr>
        </p15:guide>
        <p15:guide id="8" orient="horz" pos="2386">
          <p15:clr>
            <a:srgbClr val="A4A3A4"/>
          </p15:clr>
        </p15:guide>
        <p15:guide id="9" orient="horz" pos="1526">
          <p15:clr>
            <a:srgbClr val="A4A3A4"/>
          </p15:clr>
        </p15:guide>
        <p15:guide id="10" orient="horz" pos="597">
          <p15:clr>
            <a:srgbClr val="A4A3A4"/>
          </p15:clr>
        </p15:guide>
        <p15:guide id="11" orient="horz" pos="4183">
          <p15:clr>
            <a:srgbClr val="A4A3A4"/>
          </p15:clr>
        </p15:guide>
        <p15:guide id="12" pos="1505">
          <p15:clr>
            <a:srgbClr val="A4A3A4"/>
          </p15:clr>
        </p15:guide>
        <p15:guide id="13" pos="5614">
          <p15:clr>
            <a:srgbClr val="A4A3A4"/>
          </p15:clr>
        </p15:guide>
        <p15:guide id="14" pos="2776">
          <p15:clr>
            <a:srgbClr val="A4A3A4"/>
          </p15:clr>
        </p15:guide>
        <p15:guide id="15" pos="353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D" initials="G" lastIdx="4" clrIdx="0">
    <p:extLst>
      <p:ext uri="{19B8F6BF-5375-455C-9EA6-DF929625EA0E}">
        <p15:presenceInfo xmlns:p15="http://schemas.microsoft.com/office/powerpoint/2012/main" userId="GO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1F1E"/>
    <a:srgbClr val="981E1E"/>
    <a:srgbClr val="8A0000"/>
    <a:srgbClr val="FCFE9C"/>
    <a:srgbClr val="FCFEDE"/>
    <a:srgbClr val="F77D7D"/>
    <a:srgbClr val="F8D7CD"/>
    <a:srgbClr val="FCECE8"/>
    <a:srgbClr val="000000"/>
    <a:srgbClr val="CCCB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94" autoAdjust="0"/>
    <p:restoredTop sz="99255" autoAdjust="0"/>
  </p:normalViewPr>
  <p:slideViewPr>
    <p:cSldViewPr snapToGrid="0">
      <p:cViewPr varScale="1">
        <p:scale>
          <a:sx n="116" d="100"/>
          <a:sy n="116" d="100"/>
        </p:scale>
        <p:origin x="1620" y="108"/>
      </p:cViewPr>
      <p:guideLst>
        <p:guide orient="horz" pos="2160"/>
        <p:guide pos="2880"/>
        <p:guide orient="horz" pos="669"/>
        <p:guide orient="horz" pos="2156"/>
        <p:guide orient="horz" pos="2704"/>
        <p:guide orient="horz" pos="4201"/>
        <p:guide orient="horz" pos="3317"/>
        <p:guide orient="horz" pos="2386"/>
        <p:guide orient="horz" pos="1526"/>
        <p:guide orient="horz" pos="597"/>
        <p:guide orient="horz" pos="4183"/>
        <p:guide pos="1505"/>
        <p:guide pos="5614"/>
        <p:guide pos="2776"/>
        <p:guide pos="35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8135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2" y="1"/>
            <a:ext cx="2945660" cy="498135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>
              <a:defRPr sz="1300"/>
            </a:lvl1pPr>
          </a:lstStyle>
          <a:p>
            <a:fld id="{69135259-4053-4E47-B889-7909140E0C7E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1" tIns="47786" rIns="95571" bIns="4778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8"/>
          </a:xfrm>
          <a:prstGeom prst="rect">
            <a:avLst/>
          </a:prstGeom>
        </p:spPr>
        <p:txBody>
          <a:bodyPr vert="horz" lIns="95571" tIns="47786" rIns="95571" bIns="4778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60" cy="498134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2" y="9430092"/>
            <a:ext cx="2945660" cy="498134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>
              <a:defRPr sz="1300"/>
            </a:lvl1pPr>
          </a:lstStyle>
          <a:p>
            <a:fld id="{7343B8EA-82EC-4C8E-A803-AA1D8B2A5A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550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3B8EA-82EC-4C8E-A803-AA1D8B2A5A2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64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D5E18-4F12-4752-BA7F-9FC73482B13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259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E22B-CB82-48BD-BD1C-D01D8D2D8E88}" type="datetime1">
              <a:rPr lang="ru-RU" smtClean="0"/>
              <a:t>10.09.2021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C409-A9E0-4091-B9FA-9154A4AEDD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037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01CB-7315-4C7F-96E6-5967E8B163CF}" type="datetime1">
              <a:rPr lang="ru-RU" smtClean="0"/>
              <a:t>10.09.2021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C409-A9E0-4091-B9FA-9154A4AEDD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311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367D-7907-4A6A-99FA-6CF537728BAD}" type="datetime1">
              <a:rPr lang="ru-RU" smtClean="0"/>
              <a:t>10.09.2021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C409-A9E0-4091-B9FA-9154A4AEDD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78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8FA53-5BCA-4D6A-A328-634CAFB0CC97}" type="datetime1">
              <a:rPr lang="ru-RU" smtClean="0"/>
              <a:t>10.09.2021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C409-A9E0-4091-B9FA-9154A4AEDD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441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8E5B6-6C8E-4454-9E43-42BB625B6621}" type="datetime1">
              <a:rPr lang="ru-RU" smtClean="0"/>
              <a:t>10.09.2021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C409-A9E0-4091-B9FA-9154A4AEDD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509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221D9-E424-4EF0-9BD9-04FD4E1FBBCD}" type="datetime1">
              <a:rPr lang="ru-RU" smtClean="0"/>
              <a:t>10.09.2021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C409-A9E0-4091-B9FA-9154A4AEDD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674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08B8-A77C-46F6-A64B-CCAEC063CAA6}" type="datetime1">
              <a:rPr lang="ru-RU" smtClean="0"/>
              <a:t>10.09.2021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C409-A9E0-4091-B9FA-9154A4AEDD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99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2D2F-8A84-4B55-A107-FF5FD84E9FC1}" type="datetime1">
              <a:rPr lang="ru-RU" smtClean="0"/>
              <a:t>10.09.2021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C409-A9E0-4091-B9FA-9154A4AEDD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1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2D8A-A217-4514-8863-50919154DAC0}" type="datetime1">
              <a:rPr lang="ru-RU" smtClean="0"/>
              <a:t>10.09.2021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C409-A9E0-4091-B9FA-9154A4AEDD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490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7964-EEE4-41EC-B654-FBB302552B46}" type="datetime1">
              <a:rPr lang="ru-RU" smtClean="0"/>
              <a:t>10.09.2021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C409-A9E0-4091-B9FA-9154A4AEDD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613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3"/>
          <p:cNvSpPr>
            <a:spLocks noChangeArrowheads="1"/>
          </p:cNvSpPr>
          <p:nvPr userDrawn="1"/>
        </p:nvSpPr>
        <p:spPr bwMode="auto">
          <a:xfrm>
            <a:off x="234000" y="180000"/>
            <a:ext cx="8676000" cy="688680"/>
          </a:xfrm>
          <a:prstGeom prst="roundRect">
            <a:avLst>
              <a:gd name="adj" fmla="val 19116"/>
            </a:avLst>
          </a:prstGeom>
          <a:gradFill flip="none" rotWithShape="1">
            <a:gsLst>
              <a:gs pos="0">
                <a:srgbClr val="FFE62D">
                  <a:alpha val="25000"/>
                </a:srgbClr>
              </a:gs>
              <a:gs pos="50000">
                <a:srgbClr val="FFC000">
                  <a:lumMod val="14000"/>
                  <a:lumOff val="86000"/>
                </a:srgbClr>
              </a:gs>
              <a:gs pos="100000">
                <a:srgbClr val="FF0000">
                  <a:lumMod val="34000"/>
                  <a:lumOff val="66000"/>
                  <a:alpha val="78000"/>
                </a:srgbClr>
              </a:gs>
            </a:gsLst>
            <a:lin ang="2700000" scaled="1"/>
            <a:tileRect/>
          </a:gradFill>
          <a:ln>
            <a:solidFill>
              <a:srgbClr val="8A0000"/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651892" fontAlgn="auto">
              <a:spcBef>
                <a:spcPts val="0"/>
              </a:spcBef>
              <a:spcAft>
                <a:spcPts val="0"/>
              </a:spcAft>
            </a:pPr>
            <a:endParaRPr lang="ru-RU" sz="3200" b="1" kern="0" dirty="0">
              <a:solidFill>
                <a:schemeClr val="tx1"/>
              </a:solidFill>
              <a:effectLst>
                <a:glow rad="101600">
                  <a:srgbClr val="FFFF00">
                    <a:alpha val="21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418" y="180000"/>
            <a:ext cx="8677166" cy="688680"/>
          </a:xfrm>
          <a:noFill/>
          <a:ln w="12700">
            <a:noFill/>
          </a:ln>
        </p:spPr>
        <p:txBody>
          <a:bodyPr>
            <a:normAutofit/>
          </a:bodyPr>
          <a:lstStyle>
            <a:lvl1pPr algn="ctr">
              <a:defRPr sz="2000">
                <a:effectLst>
                  <a:glow rad="101600">
                    <a:srgbClr val="FFFF00">
                      <a:alpha val="2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B412-8B6A-4EE7-A477-516256043FD1}" type="datetime1">
              <a:rPr lang="ru-RU" smtClean="0"/>
              <a:t>10.09.2021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" name="Picture 2" descr="C:\Users\Валерий\Desktop\Рисуем презентацию\2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462" y="224688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 noChangeAspect="1"/>
          </p:cNvSpPr>
          <p:nvPr>
            <p:ph type="sldNum" sz="quarter" idx="12"/>
          </p:nvPr>
        </p:nvSpPr>
        <p:spPr>
          <a:xfrm>
            <a:off x="8322112" y="290338"/>
            <a:ext cx="468000" cy="468000"/>
          </a:xfrm>
          <a:prstGeom prst="flowChartConnector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lIns="0" tIns="0" rIns="0" bIns="0" anchor="ctr" anchorCtr="1"/>
          <a:lstStyle>
            <a:lvl1pPr>
              <a:defRPr sz="18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fld id="{513CC409-A9E0-4091-B9FA-9154A4AEDD16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8" y="244171"/>
            <a:ext cx="506543" cy="560339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440251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 userDrawn="1"/>
        </p:nvCxnSpPr>
        <p:spPr>
          <a:xfrm>
            <a:off x="350105" y="1541807"/>
            <a:ext cx="0" cy="447956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13"/>
          <p:cNvSpPr>
            <a:spLocks noChangeArrowheads="1"/>
          </p:cNvSpPr>
          <p:nvPr userDrawn="1"/>
        </p:nvSpPr>
        <p:spPr bwMode="auto">
          <a:xfrm>
            <a:off x="234000" y="180000"/>
            <a:ext cx="8676000" cy="688680"/>
          </a:xfrm>
          <a:prstGeom prst="roundRect">
            <a:avLst>
              <a:gd name="adj" fmla="val 19116"/>
            </a:avLst>
          </a:prstGeom>
          <a:gradFill flip="none" rotWithShape="1">
            <a:gsLst>
              <a:gs pos="0">
                <a:srgbClr val="FFE62D">
                  <a:alpha val="25000"/>
                </a:srgbClr>
              </a:gs>
              <a:gs pos="50000">
                <a:srgbClr val="FFC000">
                  <a:lumMod val="14000"/>
                  <a:lumOff val="86000"/>
                </a:srgbClr>
              </a:gs>
              <a:gs pos="100000">
                <a:srgbClr val="FF0000">
                  <a:lumMod val="34000"/>
                  <a:lumOff val="66000"/>
                  <a:alpha val="78000"/>
                </a:srgbClr>
              </a:gs>
            </a:gsLst>
            <a:lin ang="2700000" scaled="1"/>
            <a:tileRect/>
          </a:gradFill>
          <a:ln>
            <a:solidFill>
              <a:srgbClr val="8A0000"/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651892" fontAlgn="auto">
              <a:spcBef>
                <a:spcPts val="0"/>
              </a:spcBef>
              <a:spcAft>
                <a:spcPts val="0"/>
              </a:spcAft>
            </a:pPr>
            <a:endParaRPr lang="ru-RU" sz="3200" b="1" kern="0" dirty="0">
              <a:solidFill>
                <a:schemeClr val="tx1"/>
              </a:solidFill>
              <a:effectLst>
                <a:glow rad="101600">
                  <a:srgbClr val="FFFF00">
                    <a:alpha val="21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418" y="180000"/>
            <a:ext cx="8677166" cy="688680"/>
          </a:xfrm>
          <a:noFill/>
          <a:ln w="12700">
            <a:noFill/>
          </a:ln>
        </p:spPr>
        <p:txBody>
          <a:bodyPr>
            <a:normAutofit/>
          </a:bodyPr>
          <a:lstStyle>
            <a:lvl1pPr algn="ctr">
              <a:defRPr sz="2100">
                <a:effectLst>
                  <a:glow rad="101600">
                    <a:srgbClr val="FFFF00">
                      <a:alpha val="2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6713" y="6213234"/>
            <a:ext cx="2057400" cy="365125"/>
          </a:xfrm>
        </p:spPr>
        <p:txBody>
          <a:bodyPr/>
          <a:lstStyle/>
          <a:p>
            <a:fld id="{BBABB412-8B6A-4EE7-A477-516256043FD1}" type="datetime1">
              <a:rPr lang="ru-RU" smtClean="0"/>
              <a:t>10.09.2021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77013" y="6213234"/>
            <a:ext cx="3086100" cy="365125"/>
          </a:xfrm>
        </p:spPr>
        <p:txBody>
          <a:bodyPr/>
          <a:lstStyle/>
          <a:p>
            <a:endParaRPr lang="ru-RU"/>
          </a:p>
        </p:txBody>
      </p:sp>
      <p:pic>
        <p:nvPicPr>
          <p:cNvPr id="23" name="Picture 2" descr="C:\Users\Валерий\Desktop\Рисуем презентацию\2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462" y="224688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 noChangeAspect="1"/>
          </p:cNvSpPr>
          <p:nvPr>
            <p:ph type="sldNum" sz="quarter" idx="12"/>
          </p:nvPr>
        </p:nvSpPr>
        <p:spPr>
          <a:xfrm>
            <a:off x="8322112" y="290338"/>
            <a:ext cx="468000" cy="468000"/>
          </a:xfrm>
          <a:prstGeom prst="flowChartConnector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lIns="0" tIns="0" rIns="0" bIns="0" anchor="ctr" anchorCtr="1"/>
          <a:lstStyle>
            <a:lvl1pPr>
              <a:defRPr sz="18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fld id="{513CC409-A9E0-4091-B9FA-9154A4AEDD16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8" y="244171"/>
            <a:ext cx="506543" cy="560339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9" name="AutoShape 13"/>
          <p:cNvSpPr>
            <a:spLocks noChangeArrowheads="1"/>
          </p:cNvSpPr>
          <p:nvPr userDrawn="1"/>
        </p:nvSpPr>
        <p:spPr bwMode="auto">
          <a:xfrm>
            <a:off x="2383884" y="936091"/>
            <a:ext cx="6526116" cy="1704920"/>
          </a:xfrm>
          <a:prstGeom prst="roundRect">
            <a:avLst>
              <a:gd name="adj" fmla="val 12242"/>
            </a:avLst>
          </a:prstGeom>
          <a:gradFill flip="none" rotWithShape="1">
            <a:gsLst>
              <a:gs pos="0">
                <a:srgbClr val="FFE62D">
                  <a:alpha val="25000"/>
                </a:srgbClr>
              </a:gs>
              <a:gs pos="50000">
                <a:srgbClr val="F0F5F8">
                  <a:alpha val="54000"/>
                </a:srgbClr>
              </a:gs>
              <a:gs pos="100000">
                <a:schemeClr val="bg1">
                  <a:shade val="100000"/>
                  <a:satMod val="115000"/>
                  <a:alpha val="36000"/>
                  <a:lumMod val="82000"/>
                </a:schemeClr>
              </a:gs>
            </a:gsLst>
            <a:lin ang="2700000" scaled="1"/>
            <a:tileRect/>
          </a:gradFill>
          <a:ln>
            <a:solidFill>
              <a:srgbClr val="8A0000"/>
            </a:solidFill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98899"/>
            <a:endParaRPr lang="ru-RU" sz="1209" b="1" kern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383243" y="932851"/>
            <a:ext cx="652675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050" b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Актуальность.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Актуальность обуславливается повсеместным использование радиоэлектронных объектов как в военной отрасли, так и в гражданском секторе, а также отсутствием отечественных  </a:t>
            </a:r>
            <a:r>
              <a:rPr lang="ru-RU" sz="105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интеллектуальных комплексов, позволяющие организовать специальные воздействия на радиоэлектронные объекты в информационной структуре условного противника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05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. Комплекс </a:t>
            </a:r>
            <a:r>
              <a:rPr lang="ru-RU" sz="105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позволяет анализировать доступность, проводить поиск уязвимостей в программном обеспечении и организовывать специальные воздействия на радиоэлектронные объекты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Применение.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специальных видов воздействия на радиоэлектронные объекты информационной структуры условного противника, а также защита своих радиоэлектронных объектов.</a:t>
            </a:r>
            <a:endParaRPr lang="ru-RU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utoShape 13"/>
          <p:cNvSpPr>
            <a:spLocks noChangeArrowheads="1"/>
          </p:cNvSpPr>
          <p:nvPr userDrawn="1"/>
        </p:nvSpPr>
        <p:spPr bwMode="auto">
          <a:xfrm>
            <a:off x="230677" y="2739677"/>
            <a:ext cx="3216864" cy="821694"/>
          </a:xfrm>
          <a:prstGeom prst="roundRect">
            <a:avLst>
              <a:gd name="adj" fmla="val 19116"/>
            </a:avLst>
          </a:prstGeom>
          <a:gradFill flip="none" rotWithShape="1">
            <a:gsLst>
              <a:gs pos="0">
                <a:srgbClr val="FFE62D">
                  <a:alpha val="25000"/>
                </a:srgbClr>
              </a:gs>
              <a:gs pos="50000">
                <a:srgbClr val="F0F5F8">
                  <a:alpha val="54000"/>
                </a:srgbClr>
              </a:gs>
              <a:gs pos="100000">
                <a:schemeClr val="bg1">
                  <a:shade val="100000"/>
                  <a:satMod val="115000"/>
                  <a:alpha val="36000"/>
                  <a:lumMod val="82000"/>
                </a:schemeClr>
              </a:gs>
            </a:gsLst>
            <a:lin ang="2700000" scaled="1"/>
            <a:tileRect/>
          </a:gradFill>
          <a:ln>
            <a:solidFill>
              <a:srgbClr val="8A0000"/>
            </a:solidFill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lvl="0" algn="ctr"/>
            <a:r>
              <a:rPr lang="ru-RU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Рабочая группа:</a:t>
            </a:r>
          </a:p>
          <a:p>
            <a:pPr lvl="0"/>
            <a:r>
              <a:rPr lang="ru-RU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Операторы: </a:t>
            </a:r>
            <a:r>
              <a:rPr lang="ru-RU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Силкин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А.В, </a:t>
            </a:r>
            <a:r>
              <a:rPr lang="ru-RU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Милохов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Д.В.</a:t>
            </a:r>
          </a:p>
          <a:p>
            <a:pPr lvl="0"/>
            <a:r>
              <a:rPr lang="ru-RU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Научный руководитель: </a:t>
            </a:r>
            <a:r>
              <a:rPr lang="ru-RU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Каданцев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С.М.</a:t>
            </a:r>
          </a:p>
          <a:p>
            <a:pPr lvl="0"/>
            <a:r>
              <a:rPr lang="ru-RU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Научный руководитель задач: </a:t>
            </a:r>
            <a:r>
              <a:rPr lang="ru-RU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Балюков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А.М.</a:t>
            </a:r>
            <a:endParaRPr lang="ru-RU" sz="11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utoShape 13"/>
          <p:cNvSpPr>
            <a:spLocks noChangeArrowheads="1"/>
          </p:cNvSpPr>
          <p:nvPr userDrawn="1"/>
        </p:nvSpPr>
        <p:spPr bwMode="auto">
          <a:xfrm>
            <a:off x="3576001" y="2739678"/>
            <a:ext cx="5333999" cy="956075"/>
          </a:xfrm>
          <a:prstGeom prst="roundRect">
            <a:avLst>
              <a:gd name="adj" fmla="val 10452"/>
            </a:avLst>
          </a:prstGeom>
          <a:gradFill flip="none" rotWithShape="1">
            <a:gsLst>
              <a:gs pos="0">
                <a:srgbClr val="FFE62D">
                  <a:alpha val="25000"/>
                </a:srgbClr>
              </a:gs>
              <a:gs pos="50000">
                <a:srgbClr val="F0F5F8">
                  <a:alpha val="54000"/>
                </a:srgbClr>
              </a:gs>
              <a:gs pos="100000">
                <a:schemeClr val="bg1">
                  <a:shade val="100000"/>
                  <a:satMod val="115000"/>
                  <a:alpha val="36000"/>
                  <a:lumMod val="82000"/>
                </a:schemeClr>
              </a:gs>
            </a:gsLst>
            <a:lin ang="2700000" scaled="1"/>
            <a:tileRect/>
          </a:gradFill>
          <a:ln>
            <a:solidFill>
              <a:srgbClr val="8A0000"/>
            </a:solidFill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sz="1200" dirty="0">
              <a:ln w="0"/>
              <a:solidFill>
                <a:schemeClr val="tx1"/>
              </a:solidFill>
              <a:latin typeface="Times New Roman" pitchFamily="18" charset="0"/>
              <a:ea typeface="Segoe UI" panose="020B0502040204020203" pitchFamily="34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713918" y="2757034"/>
            <a:ext cx="5186623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Возможности:</a:t>
            </a:r>
          </a:p>
          <a:p>
            <a:pPr indent="363538" algn="just"/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Осуществление селекции движущихся объектов (самолетов стратегической авиации) по прямому и отраженному от ионосферы сигналу, а также применить сигналы </a:t>
            </a:r>
            <a:r>
              <a:rPr lang="ru-RU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загоризонтных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РЛС в качестве сигналов, обеспечивающих «подсвет» наблюдаемых объектов.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utoShape 13"/>
          <p:cNvSpPr>
            <a:spLocks noChangeArrowheads="1"/>
          </p:cNvSpPr>
          <p:nvPr userDrawn="1"/>
        </p:nvSpPr>
        <p:spPr bwMode="auto">
          <a:xfrm>
            <a:off x="230676" y="936092"/>
            <a:ext cx="1839660" cy="608912"/>
          </a:xfrm>
          <a:prstGeom prst="roundRect">
            <a:avLst>
              <a:gd name="adj" fmla="val 19116"/>
            </a:avLst>
          </a:prstGeom>
          <a:gradFill flip="none" rotWithShape="1">
            <a:gsLst>
              <a:gs pos="0">
                <a:srgbClr val="FFE62D">
                  <a:alpha val="25000"/>
                </a:srgbClr>
              </a:gs>
              <a:gs pos="50000">
                <a:srgbClr val="F0F5F8">
                  <a:alpha val="54000"/>
                </a:srgbClr>
              </a:gs>
              <a:gs pos="100000">
                <a:schemeClr val="bg1">
                  <a:shade val="100000"/>
                  <a:satMod val="115000"/>
                  <a:alpha val="36000"/>
                  <a:lumMod val="82000"/>
                </a:schemeClr>
              </a:gs>
            </a:gsLst>
            <a:lin ang="2700000" scaled="1"/>
            <a:tileRect/>
          </a:gradFill>
          <a:ln>
            <a:solidFill>
              <a:srgbClr val="8A0000"/>
            </a:solidFill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98899"/>
            <a:endParaRPr lang="ru-RU" sz="9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350105" y="1989763"/>
            <a:ext cx="66946" cy="0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utoShape 13"/>
          <p:cNvSpPr>
            <a:spLocks noChangeArrowheads="1"/>
          </p:cNvSpPr>
          <p:nvPr userDrawn="1"/>
        </p:nvSpPr>
        <p:spPr bwMode="auto">
          <a:xfrm>
            <a:off x="423441" y="1603136"/>
            <a:ext cx="1646895" cy="1037876"/>
          </a:xfrm>
          <a:prstGeom prst="roundRect">
            <a:avLst>
              <a:gd name="adj" fmla="val 19116"/>
            </a:avLst>
          </a:prstGeom>
          <a:gradFill flip="none" rotWithShape="1">
            <a:gsLst>
              <a:gs pos="0">
                <a:srgbClr val="FFE62D">
                  <a:alpha val="25000"/>
                </a:srgbClr>
              </a:gs>
              <a:gs pos="50000">
                <a:srgbClr val="F0F5F8">
                  <a:alpha val="54000"/>
                </a:srgbClr>
              </a:gs>
              <a:gs pos="100000">
                <a:schemeClr val="bg1">
                  <a:shade val="100000"/>
                  <a:satMod val="115000"/>
                  <a:alpha val="36000"/>
                  <a:lumMod val="82000"/>
                </a:schemeClr>
              </a:gs>
            </a:gsLst>
            <a:lin ang="2700000" scaled="1"/>
            <a:tileRect/>
          </a:gradFill>
          <a:ln>
            <a:solidFill>
              <a:srgbClr val="8A0000"/>
            </a:solidFill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98899"/>
            <a:endParaRPr lang="ru-RU" sz="1209" b="1" kern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0" name="AutoShape 13"/>
          <p:cNvSpPr>
            <a:spLocks noChangeArrowheads="1"/>
          </p:cNvSpPr>
          <p:nvPr userDrawn="1"/>
        </p:nvSpPr>
        <p:spPr bwMode="auto">
          <a:xfrm>
            <a:off x="5571619" y="3754303"/>
            <a:ext cx="3328922" cy="2940523"/>
          </a:xfrm>
          <a:prstGeom prst="roundRect">
            <a:avLst>
              <a:gd name="adj" fmla="val 7103"/>
            </a:avLst>
          </a:prstGeom>
          <a:solidFill>
            <a:schemeClr val="bg1"/>
          </a:solidFill>
          <a:ln>
            <a:solidFill>
              <a:srgbClr val="8A0000"/>
            </a:solidFill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lvl="0"/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AutoShape 13"/>
          <p:cNvSpPr>
            <a:spLocks noChangeArrowheads="1"/>
          </p:cNvSpPr>
          <p:nvPr userDrawn="1"/>
        </p:nvSpPr>
        <p:spPr bwMode="auto">
          <a:xfrm>
            <a:off x="2928758" y="4923284"/>
            <a:ext cx="2482095" cy="1767097"/>
          </a:xfrm>
          <a:prstGeom prst="roundRect">
            <a:avLst>
              <a:gd name="adj" fmla="val 9894"/>
            </a:avLst>
          </a:prstGeom>
          <a:solidFill>
            <a:schemeClr val="bg1"/>
          </a:solidFill>
          <a:ln>
            <a:solidFill>
              <a:srgbClr val="8A0000"/>
            </a:solidFill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lvl="0"/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AutoShape 13"/>
          <p:cNvSpPr>
            <a:spLocks noChangeArrowheads="1"/>
          </p:cNvSpPr>
          <p:nvPr userDrawn="1"/>
        </p:nvSpPr>
        <p:spPr bwMode="auto">
          <a:xfrm>
            <a:off x="234574" y="3671058"/>
            <a:ext cx="2503925" cy="1760893"/>
          </a:xfrm>
          <a:prstGeom prst="roundRect">
            <a:avLst>
              <a:gd name="adj" fmla="val 9894"/>
            </a:avLst>
          </a:prstGeom>
          <a:solidFill>
            <a:schemeClr val="bg1"/>
          </a:solidFill>
          <a:ln>
            <a:solidFill>
              <a:srgbClr val="8A0000"/>
            </a:solidFill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lvl="0"/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/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3175" y="3763167"/>
            <a:ext cx="2399668" cy="1614089"/>
          </a:xfrm>
          <a:prstGeom prst="rect">
            <a:avLst/>
          </a:prstGeom>
          <a:ln w="19050">
            <a:noFill/>
          </a:ln>
        </p:spPr>
      </p:pic>
      <p:pic>
        <p:nvPicPr>
          <p:cNvPr id="25" name="Рисунок 24"/>
          <p:cNvPicPr>
            <a:picLocks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993043" y="5003099"/>
            <a:ext cx="2378747" cy="161977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</p:pic>
      <p:grpSp>
        <p:nvGrpSpPr>
          <p:cNvPr id="26" name="Группа 25"/>
          <p:cNvGrpSpPr/>
          <p:nvPr userDrawn="1"/>
        </p:nvGrpSpPr>
        <p:grpSpPr>
          <a:xfrm>
            <a:off x="5644228" y="3817494"/>
            <a:ext cx="3220352" cy="2805382"/>
            <a:chOff x="227980" y="1178238"/>
            <a:chExt cx="4906236" cy="5187949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9" r="-79"/>
            <a:stretch/>
          </p:blipFill>
          <p:spPr>
            <a:xfrm>
              <a:off x="231804" y="1178240"/>
              <a:ext cx="4901809" cy="51879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484" y="3581181"/>
              <a:ext cx="769437" cy="1035625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2776" y="5161769"/>
              <a:ext cx="769437" cy="1035625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3027" y="1672647"/>
              <a:ext cx="1173973" cy="828499"/>
            </a:xfrm>
            <a:prstGeom prst="rect">
              <a:avLst/>
            </a:prstGeom>
          </p:spPr>
        </p:pic>
        <p:cxnSp>
          <p:nvCxnSpPr>
            <p:cNvPr id="31" name="Прямая со стрелкой 30"/>
            <p:cNvCxnSpPr/>
            <p:nvPr/>
          </p:nvCxnSpPr>
          <p:spPr>
            <a:xfrm>
              <a:off x="1174467" y="4816201"/>
              <a:ext cx="497820" cy="863276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/>
            <p:nvPr/>
          </p:nvCxnSpPr>
          <p:spPr>
            <a:xfrm flipH="1">
              <a:off x="1305295" y="2433344"/>
              <a:ext cx="193040" cy="1731162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>
            <a:xfrm>
              <a:off x="1672286" y="2433344"/>
              <a:ext cx="416381" cy="3246132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/>
            <p:nvPr/>
          </p:nvCxnSpPr>
          <p:spPr>
            <a:xfrm flipH="1" flipV="1">
              <a:off x="1869623" y="2433344"/>
              <a:ext cx="1742288" cy="2728424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/>
            <p:cNvCxnSpPr/>
            <p:nvPr/>
          </p:nvCxnSpPr>
          <p:spPr>
            <a:xfrm flipV="1">
              <a:off x="2459550" y="5807410"/>
              <a:ext cx="1123790" cy="183924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/>
            <p:cNvCxnSpPr/>
            <p:nvPr/>
          </p:nvCxnSpPr>
          <p:spPr>
            <a:xfrm>
              <a:off x="1305293" y="4622717"/>
              <a:ext cx="2278046" cy="94350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1911" y="4999615"/>
              <a:ext cx="769437" cy="1035625"/>
            </a:xfrm>
            <a:prstGeom prst="rect">
              <a:avLst/>
            </a:prstGeom>
          </p:spPr>
        </p:pic>
        <p:pic>
          <p:nvPicPr>
            <p:cNvPr id="38" name="Picture 2" descr="H:\A\Новая папка (2)\UAV-cover-photo-e1444801306714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003" y="1604844"/>
              <a:ext cx="1180664" cy="828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9" name="Прямая со стрелкой 38"/>
            <p:cNvCxnSpPr/>
            <p:nvPr/>
          </p:nvCxnSpPr>
          <p:spPr>
            <a:xfrm flipH="1">
              <a:off x="1401815" y="2427622"/>
              <a:ext cx="1544507" cy="1910420"/>
            </a:xfrm>
            <a:prstGeom prst="straightConnector1">
              <a:avLst/>
            </a:prstGeom>
            <a:ln w="12700">
              <a:solidFill>
                <a:srgbClr val="7030A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/>
            <p:cNvCxnSpPr/>
            <p:nvPr/>
          </p:nvCxnSpPr>
          <p:spPr>
            <a:xfrm flipH="1">
              <a:off x="2294720" y="2501146"/>
              <a:ext cx="809815" cy="3178331"/>
            </a:xfrm>
            <a:prstGeom prst="straightConnector1">
              <a:avLst/>
            </a:prstGeom>
            <a:ln w="12700">
              <a:solidFill>
                <a:srgbClr val="7030A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 стрелкой 40"/>
            <p:cNvCxnSpPr/>
            <p:nvPr/>
          </p:nvCxnSpPr>
          <p:spPr>
            <a:xfrm>
              <a:off x="3309866" y="2501146"/>
              <a:ext cx="467349" cy="2418413"/>
            </a:xfrm>
            <a:prstGeom prst="straightConnector1">
              <a:avLst/>
            </a:prstGeom>
            <a:ln w="12700">
              <a:solidFill>
                <a:srgbClr val="7030A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 стрелкой 41"/>
            <p:cNvCxnSpPr/>
            <p:nvPr/>
          </p:nvCxnSpPr>
          <p:spPr>
            <a:xfrm flipH="1" flipV="1">
              <a:off x="3680278" y="2501146"/>
              <a:ext cx="617875" cy="1160365"/>
            </a:xfrm>
            <a:prstGeom prst="straightConnector1">
              <a:avLst/>
            </a:prstGeom>
            <a:ln w="12700">
              <a:solidFill>
                <a:srgbClr val="7030A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/>
            <p:cNvCxnSpPr/>
            <p:nvPr/>
          </p:nvCxnSpPr>
          <p:spPr>
            <a:xfrm>
              <a:off x="1402232" y="4447807"/>
              <a:ext cx="2640847" cy="19554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 стрелкой 43"/>
            <p:cNvCxnSpPr/>
            <p:nvPr/>
          </p:nvCxnSpPr>
          <p:spPr>
            <a:xfrm flipV="1">
              <a:off x="3966999" y="4820071"/>
              <a:ext cx="248923" cy="537901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Группа 44"/>
            <p:cNvGrpSpPr/>
            <p:nvPr/>
          </p:nvGrpSpPr>
          <p:grpSpPr>
            <a:xfrm>
              <a:off x="3984196" y="3743058"/>
              <a:ext cx="1042281" cy="1093709"/>
              <a:chOff x="7328221" y="5574510"/>
              <a:chExt cx="1911721" cy="1900954"/>
            </a:xfrm>
          </p:grpSpPr>
          <p:pic>
            <p:nvPicPr>
              <p:cNvPr id="47" name="Рисунок 46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621" t="18115" r="22712" b="10330"/>
              <a:stretch/>
            </p:blipFill>
            <p:spPr>
              <a:xfrm>
                <a:off x="7328221" y="5574510"/>
                <a:ext cx="1224000" cy="1602147"/>
              </a:xfrm>
              <a:prstGeom prst="rect">
                <a:avLst/>
              </a:prstGeom>
            </p:spPr>
          </p:pic>
          <p:pic>
            <p:nvPicPr>
              <p:cNvPr id="48" name="Рисунок 47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732" t="8638" r="19295" b="11908"/>
              <a:stretch/>
            </p:blipFill>
            <p:spPr>
              <a:xfrm>
                <a:off x="8123942" y="6267192"/>
                <a:ext cx="1116000" cy="1208272"/>
              </a:xfrm>
              <a:prstGeom prst="rect">
                <a:avLst/>
              </a:prstGeom>
            </p:spPr>
          </p:pic>
        </p:grpSp>
        <p:sp>
          <p:nvSpPr>
            <p:cNvPr id="46" name="Прямоугольник 45"/>
            <p:cNvSpPr/>
            <p:nvPr/>
          </p:nvSpPr>
          <p:spPr>
            <a:xfrm>
              <a:off x="227980" y="1178238"/>
              <a:ext cx="4906236" cy="5187948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noFill/>
              </a:endParaRPr>
            </a:p>
          </p:txBody>
        </p:sp>
      </p:grpSp>
      <p:sp>
        <p:nvSpPr>
          <p:cNvPr id="50" name="Text Placeholder 3"/>
          <p:cNvSpPr>
            <a:spLocks noGrp="1"/>
          </p:cNvSpPr>
          <p:nvPr>
            <p:ph type="body" sz="half" idx="2"/>
          </p:nvPr>
        </p:nvSpPr>
        <p:spPr>
          <a:xfrm>
            <a:off x="230676" y="936326"/>
            <a:ext cx="1839660" cy="605481"/>
          </a:xfrm>
        </p:spPr>
        <p:txBody>
          <a:bodyPr>
            <a:normAutofit/>
          </a:bodyPr>
          <a:lstStyle>
            <a:lvl1pPr marL="0" indent="0">
              <a:buNone/>
              <a:defRPr sz="9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half" idx="13"/>
          </p:nvPr>
        </p:nvSpPr>
        <p:spPr>
          <a:xfrm>
            <a:off x="423441" y="1599939"/>
            <a:ext cx="1646896" cy="1030051"/>
          </a:xfrm>
        </p:spPr>
        <p:txBody>
          <a:bodyPr>
            <a:normAutofit/>
          </a:bodyPr>
          <a:lstStyle>
            <a:lvl1pPr marL="0" indent="0">
              <a:buNone/>
              <a:defRPr sz="9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1841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13"/>
          <p:cNvSpPr>
            <a:spLocks noChangeAspect="1" noChangeArrowheads="1"/>
          </p:cNvSpPr>
          <p:nvPr userDrawn="1"/>
        </p:nvSpPr>
        <p:spPr bwMode="auto">
          <a:xfrm>
            <a:off x="4661999" y="3780000"/>
            <a:ext cx="4248000" cy="2700000"/>
          </a:xfrm>
          <a:prstGeom prst="roundRect">
            <a:avLst>
              <a:gd name="adj" fmla="val 7446"/>
            </a:avLst>
          </a:prstGeom>
          <a:gradFill flip="none" rotWithShape="1">
            <a:gsLst>
              <a:gs pos="0">
                <a:srgbClr val="FFE62D">
                  <a:alpha val="25000"/>
                </a:srgbClr>
              </a:gs>
              <a:gs pos="50000">
                <a:srgbClr val="F0F5F8">
                  <a:alpha val="54000"/>
                </a:srgbClr>
              </a:gs>
              <a:gs pos="100000">
                <a:schemeClr val="bg1">
                  <a:shade val="100000"/>
                  <a:satMod val="115000"/>
                  <a:alpha val="36000"/>
                  <a:lumMod val="82000"/>
                </a:schemeClr>
              </a:gs>
            </a:gsLst>
            <a:lin ang="2700000" scaled="1"/>
            <a:tileRect/>
          </a:gradFill>
          <a:ln>
            <a:solidFill>
              <a:srgbClr val="8A0000"/>
            </a:solidFill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98899"/>
            <a:endParaRPr lang="ru-RU" sz="1693" b="1" kern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1" name="AutoShape 13"/>
          <p:cNvSpPr>
            <a:spLocks noChangeAspect="1" noChangeArrowheads="1"/>
          </p:cNvSpPr>
          <p:nvPr userDrawn="1"/>
        </p:nvSpPr>
        <p:spPr bwMode="auto">
          <a:xfrm>
            <a:off x="4661999" y="972000"/>
            <a:ext cx="4248000" cy="2700000"/>
          </a:xfrm>
          <a:prstGeom prst="roundRect">
            <a:avLst>
              <a:gd name="adj" fmla="val 7446"/>
            </a:avLst>
          </a:prstGeom>
          <a:gradFill flip="none" rotWithShape="1">
            <a:gsLst>
              <a:gs pos="0">
                <a:srgbClr val="FFE62D">
                  <a:alpha val="25000"/>
                </a:srgbClr>
              </a:gs>
              <a:gs pos="50000">
                <a:srgbClr val="F0F5F8">
                  <a:alpha val="54000"/>
                </a:srgbClr>
              </a:gs>
              <a:gs pos="100000">
                <a:schemeClr val="bg1">
                  <a:shade val="100000"/>
                  <a:satMod val="115000"/>
                  <a:alpha val="36000"/>
                  <a:lumMod val="82000"/>
                </a:schemeClr>
              </a:gs>
            </a:gsLst>
            <a:lin ang="2700000" scaled="1"/>
            <a:tileRect/>
          </a:gradFill>
          <a:ln>
            <a:solidFill>
              <a:srgbClr val="8A0000"/>
            </a:solidFill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98899"/>
            <a:endParaRPr lang="ru-RU" sz="1693" b="1" kern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AutoShape 13"/>
          <p:cNvSpPr>
            <a:spLocks noChangeArrowheads="1"/>
          </p:cNvSpPr>
          <p:nvPr userDrawn="1"/>
        </p:nvSpPr>
        <p:spPr bwMode="auto">
          <a:xfrm>
            <a:off x="234000" y="180000"/>
            <a:ext cx="8676000" cy="688680"/>
          </a:xfrm>
          <a:prstGeom prst="roundRect">
            <a:avLst>
              <a:gd name="adj" fmla="val 19116"/>
            </a:avLst>
          </a:prstGeom>
          <a:gradFill flip="none" rotWithShape="1">
            <a:gsLst>
              <a:gs pos="0">
                <a:srgbClr val="FFE62D">
                  <a:alpha val="25000"/>
                </a:srgbClr>
              </a:gs>
              <a:gs pos="50000">
                <a:srgbClr val="FFC000">
                  <a:lumMod val="14000"/>
                  <a:lumOff val="86000"/>
                </a:srgbClr>
              </a:gs>
              <a:gs pos="100000">
                <a:srgbClr val="FF0000">
                  <a:lumMod val="34000"/>
                  <a:lumOff val="66000"/>
                  <a:alpha val="78000"/>
                </a:srgbClr>
              </a:gs>
            </a:gsLst>
            <a:lin ang="2700000" scaled="1"/>
            <a:tileRect/>
          </a:gradFill>
          <a:ln>
            <a:solidFill>
              <a:srgbClr val="8A0000"/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651892" fontAlgn="auto">
              <a:spcBef>
                <a:spcPts val="0"/>
              </a:spcBef>
              <a:spcAft>
                <a:spcPts val="0"/>
              </a:spcAft>
            </a:pPr>
            <a:endParaRPr lang="ru-RU" sz="3200" b="1" kern="0" dirty="0">
              <a:solidFill>
                <a:schemeClr val="tx1"/>
              </a:solidFill>
              <a:effectLst>
                <a:glow rad="101600">
                  <a:srgbClr val="FFFF00">
                    <a:alpha val="21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" descr="C:\Users\Валерий\Desktop\Рисуем презентацию\2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462" y="224688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418" y="180000"/>
            <a:ext cx="8677166" cy="688680"/>
          </a:xfrm>
          <a:noFill/>
          <a:ln w="12700">
            <a:noFill/>
          </a:ln>
        </p:spPr>
        <p:txBody>
          <a:bodyPr>
            <a:normAutofit/>
          </a:bodyPr>
          <a:lstStyle>
            <a:lvl1pPr algn="ctr">
              <a:defRPr sz="2000">
                <a:effectLst>
                  <a:glow rad="101600">
                    <a:srgbClr val="FFFF00">
                      <a:alpha val="2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4BB7F-473D-4404-8B4D-C73C4E02E553}" type="datetime1">
              <a:rPr lang="ru-RU" smtClean="0"/>
              <a:t>10.09.2021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8" y="244171"/>
            <a:ext cx="506543" cy="560339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0" name="AutoShape 13"/>
          <p:cNvSpPr>
            <a:spLocks noChangeAspect="1" noChangeArrowheads="1"/>
          </p:cNvSpPr>
          <p:nvPr userDrawn="1"/>
        </p:nvSpPr>
        <p:spPr bwMode="auto">
          <a:xfrm>
            <a:off x="234355" y="3780000"/>
            <a:ext cx="4248000" cy="2700000"/>
          </a:xfrm>
          <a:prstGeom prst="roundRect">
            <a:avLst>
              <a:gd name="adj" fmla="val 7446"/>
            </a:avLst>
          </a:prstGeom>
          <a:gradFill flip="none" rotWithShape="1">
            <a:gsLst>
              <a:gs pos="0">
                <a:srgbClr val="FFE62D">
                  <a:alpha val="25000"/>
                </a:srgbClr>
              </a:gs>
              <a:gs pos="50000">
                <a:srgbClr val="F0F5F8">
                  <a:alpha val="54000"/>
                </a:srgbClr>
              </a:gs>
              <a:gs pos="100000">
                <a:schemeClr val="bg1">
                  <a:shade val="100000"/>
                  <a:satMod val="115000"/>
                  <a:alpha val="36000"/>
                  <a:lumMod val="82000"/>
                </a:schemeClr>
              </a:gs>
            </a:gsLst>
            <a:lin ang="2700000" scaled="1"/>
            <a:tileRect/>
          </a:gradFill>
          <a:ln>
            <a:solidFill>
              <a:srgbClr val="8A0000"/>
            </a:solidFill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98899"/>
            <a:endParaRPr lang="ru-RU" sz="1693" b="1" kern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2" name="AutoShape 13"/>
          <p:cNvSpPr>
            <a:spLocks noChangeAspect="1" noChangeArrowheads="1"/>
          </p:cNvSpPr>
          <p:nvPr userDrawn="1"/>
        </p:nvSpPr>
        <p:spPr bwMode="auto">
          <a:xfrm>
            <a:off x="233418" y="972000"/>
            <a:ext cx="4248000" cy="2700000"/>
          </a:xfrm>
          <a:prstGeom prst="roundRect">
            <a:avLst>
              <a:gd name="adj" fmla="val 7446"/>
            </a:avLst>
          </a:prstGeom>
          <a:gradFill flip="none" rotWithShape="1">
            <a:gsLst>
              <a:gs pos="0">
                <a:srgbClr val="FFE62D">
                  <a:alpha val="25000"/>
                </a:srgbClr>
              </a:gs>
              <a:gs pos="50000">
                <a:srgbClr val="F0F5F8">
                  <a:alpha val="54000"/>
                </a:srgbClr>
              </a:gs>
              <a:gs pos="100000">
                <a:schemeClr val="bg1">
                  <a:shade val="100000"/>
                  <a:satMod val="115000"/>
                  <a:alpha val="36000"/>
                  <a:lumMod val="82000"/>
                </a:schemeClr>
              </a:gs>
            </a:gsLst>
            <a:lin ang="2700000" scaled="1"/>
            <a:tileRect/>
          </a:gradFill>
          <a:ln>
            <a:solidFill>
              <a:srgbClr val="8A0000"/>
            </a:solidFill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98899"/>
            <a:endParaRPr lang="ru-RU" sz="1693" b="1" kern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6953" y="1001121"/>
            <a:ext cx="3420930" cy="2141261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075534" y="1001121"/>
            <a:ext cx="3420930" cy="2141261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4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591047" y="3796611"/>
            <a:ext cx="3420930" cy="2141261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5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075534" y="3796611"/>
            <a:ext cx="3420930" cy="2141261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7" name="Slide Number Placeholder 4"/>
          <p:cNvSpPr>
            <a:spLocks noGrp="1" noChangeAspect="1"/>
          </p:cNvSpPr>
          <p:nvPr>
            <p:ph type="sldNum" sz="quarter" idx="12"/>
          </p:nvPr>
        </p:nvSpPr>
        <p:spPr>
          <a:xfrm>
            <a:off x="8322112" y="290338"/>
            <a:ext cx="468000" cy="468000"/>
          </a:xfrm>
          <a:prstGeom prst="flowChartConnector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lIns="0" tIns="0" rIns="0" bIns="0" anchor="ctr" anchorCtr="1"/>
          <a:lstStyle>
            <a:lvl1pPr>
              <a:defRPr sz="180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fld id="{513CC409-A9E0-4091-B9FA-9154A4AEDD1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2"/>
          </p:nvPr>
        </p:nvSpPr>
        <p:spPr>
          <a:xfrm>
            <a:off x="646953" y="3147144"/>
            <a:ext cx="3420930" cy="508322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1">
                <a:effectLst>
                  <a:glow rad="101600">
                    <a:srgbClr val="FFFF00">
                      <a:alpha val="2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16"/>
          </p:nvPr>
        </p:nvSpPr>
        <p:spPr>
          <a:xfrm>
            <a:off x="591047" y="5940126"/>
            <a:ext cx="3420930" cy="530570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1">
                <a:effectLst>
                  <a:glow rad="101600">
                    <a:srgbClr val="FFFF00">
                      <a:alpha val="2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17"/>
          </p:nvPr>
        </p:nvSpPr>
        <p:spPr>
          <a:xfrm>
            <a:off x="5075534" y="5941869"/>
            <a:ext cx="3420930" cy="522632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1">
                <a:effectLst>
                  <a:glow rad="101600">
                    <a:srgbClr val="FFFF00">
                      <a:alpha val="2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18"/>
          </p:nvPr>
        </p:nvSpPr>
        <p:spPr>
          <a:xfrm>
            <a:off x="5075534" y="3147144"/>
            <a:ext cx="3420930" cy="508323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1">
                <a:effectLst>
                  <a:glow rad="101600">
                    <a:srgbClr val="FFFF00">
                      <a:alpha val="2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407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72FB-DDFE-4C8E-B819-10D0416A4357}" type="datetime1">
              <a:rPr lang="ru-RU" smtClean="0"/>
              <a:t>10.09.2021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C409-A9E0-4091-B9FA-9154A4AEDD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8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50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7D86B-C2B6-48FC-92B8-372457931693}" type="datetime1">
              <a:rPr lang="ru-RU" smtClean="0"/>
              <a:t>10.09.2021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CC409-A9E0-4091-B9FA-9154A4AEDD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52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6" r:id="rId7"/>
    <p:sldLayoutId id="2147483685" r:id="rId8"/>
    <p:sldLayoutId id="2147483679" r:id="rId9"/>
    <p:sldLayoutId id="2147483684" r:id="rId10"/>
    <p:sldLayoutId id="2147483680" r:id="rId11"/>
    <p:sldLayoutId id="2147483681" r:id="rId12"/>
    <p:sldLayoutId id="2147483682" r:id="rId13"/>
    <p:sldLayoutId id="2147483683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4.jp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0"/>
            <a:ext cx="9143999" cy="460586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5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НАУЧНАЯ РОТА ВОЙСК РАДИОЭЛЕКТРОННОЙ БОРЬБЫ ВС РФ</a:t>
            </a:r>
            <a:endParaRPr lang="ru-RU" sz="5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4718954"/>
            <a:ext cx="9144000" cy="146754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endParaRPr lang="ru-RU" sz="22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/>
              </a:solidFill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09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МЕДИЦИНСКОЕ ОБЕСПЕЧЕНИЕ</a:t>
            </a:r>
            <a:endParaRPr lang="en-US" dirty="0"/>
          </a:p>
        </p:txBody>
      </p:sp>
      <p:pic>
        <p:nvPicPr>
          <p:cNvPr id="13" name="Рисунок 1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" b="3425"/>
          <a:stretch>
            <a:fillRect/>
          </a:stretch>
        </p:blipFill>
        <p:spPr/>
      </p:pic>
      <p:pic>
        <p:nvPicPr>
          <p:cNvPr id="14" name="Рисунок 13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5" b="8385"/>
          <a:stretch>
            <a:fillRect/>
          </a:stretch>
        </p:blipFill>
        <p:spPr/>
      </p:pic>
      <p:pic>
        <p:nvPicPr>
          <p:cNvPr id="15" name="Рисунок 14"/>
          <p:cNvPicPr>
            <a:picLocks noGrp="1" noChangeAspect="1"/>
          </p:cNvPicPr>
          <p:nvPr>
            <p:ph type="pic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0" b="8270"/>
          <a:stretch>
            <a:fillRect/>
          </a:stretch>
        </p:blipFill>
        <p:spPr/>
      </p:pic>
      <p:pic>
        <p:nvPicPr>
          <p:cNvPr id="16" name="Рисунок 15"/>
          <p:cNvPicPr>
            <a:picLocks noGrp="1" noChangeAspect="1"/>
          </p:cNvPicPr>
          <p:nvPr>
            <p:ph type="pic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7" b="8327"/>
          <a:stretch>
            <a:fillRect/>
          </a:stretch>
        </p:blipFill>
        <p:spPr/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C409-A9E0-4091-B9FA-9154A4AEDD16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Медицинский пункт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ru-RU" dirty="0"/>
              <a:t>Физиотерапевтический кабинет </a:t>
            </a:r>
            <a:endParaRPr lang="en-US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ru-RU" dirty="0"/>
              <a:t>Аптека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ru-RU" dirty="0"/>
              <a:t>Регистратура, первичный осмотр </a:t>
            </a:r>
          </a:p>
        </p:txBody>
      </p:sp>
    </p:spTree>
    <p:extLst>
      <p:ext uri="{BB962C8B-B14F-4D97-AF65-F5344CB8AC3E}">
        <p14:creationId xmlns:p14="http://schemas.microsoft.com/office/powerpoint/2010/main" val="154160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ПРОДОВОЛЬСТВЕННОЕ ОБЕСПЕЧЕНИЕ</a:t>
            </a:r>
            <a:endParaRPr lang="en-US" dirty="0"/>
          </a:p>
        </p:txBody>
      </p:sp>
      <p:pic>
        <p:nvPicPr>
          <p:cNvPr id="13" name="Рисунок 1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2" b="8242"/>
          <a:stretch>
            <a:fillRect/>
          </a:stretch>
        </p:blipFill>
        <p:spPr/>
      </p:pic>
      <p:pic>
        <p:nvPicPr>
          <p:cNvPr id="14" name="Рисунок 13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6" b="2796"/>
          <a:stretch>
            <a:fillRect/>
          </a:stretch>
        </p:blipFill>
        <p:spPr/>
      </p:pic>
      <p:pic>
        <p:nvPicPr>
          <p:cNvPr id="15" name="Рисунок 14"/>
          <p:cNvPicPr>
            <a:picLocks noGrp="1" noChangeAspect="1"/>
          </p:cNvPicPr>
          <p:nvPr>
            <p:ph type="pic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5" b="2845"/>
          <a:stretch>
            <a:fillRect/>
          </a:stretch>
        </p:blipFill>
        <p:spPr/>
      </p:pic>
      <p:pic>
        <p:nvPicPr>
          <p:cNvPr id="16" name="Рисунок 15"/>
          <p:cNvPicPr>
            <a:picLocks noGrp="1" noChangeAspect="1"/>
          </p:cNvPicPr>
          <p:nvPr>
            <p:ph type="pic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1" b="2941"/>
          <a:stretch>
            <a:fillRect/>
          </a:stretch>
        </p:blipFill>
        <p:spPr/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C409-A9E0-4091-B9FA-9154A4AEDD16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Столовая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ru-RU" dirty="0"/>
              <a:t>Обеденный зал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ru-RU" dirty="0"/>
              <a:t>Линия раздачи</a:t>
            </a:r>
            <a:endParaRPr lang="en-US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ru-RU" dirty="0"/>
              <a:t>Холл</a:t>
            </a:r>
          </a:p>
        </p:txBody>
      </p:sp>
    </p:spTree>
    <p:extLst>
      <p:ext uri="{BB962C8B-B14F-4D97-AF65-F5344CB8AC3E}">
        <p14:creationId xmlns:p14="http://schemas.microsoft.com/office/powerpoint/2010/main" val="117697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ВЕЩЕВОЕ ОБЕСПЕЧЕНИЕ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C409-A9E0-4091-B9FA-9154A4AEDD16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646886" y="3147144"/>
            <a:ext cx="3420930" cy="508322"/>
          </a:xfrm>
        </p:spPr>
        <p:txBody>
          <a:bodyPr/>
          <a:lstStyle/>
          <a:p>
            <a:r>
              <a:rPr lang="ru-RU" dirty="0"/>
              <a:t>Получение вещевого имущества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half" idx="16"/>
          </p:nvPr>
        </p:nvSpPr>
        <p:spPr>
          <a:xfrm>
            <a:off x="646886" y="5940126"/>
            <a:ext cx="3420930" cy="530570"/>
          </a:xfrm>
        </p:spPr>
        <p:txBody>
          <a:bodyPr/>
          <a:lstStyle/>
          <a:p>
            <a:r>
              <a:rPr lang="ru-RU" dirty="0" smtClean="0"/>
              <a:t>Подгонка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средств</a:t>
            </a:r>
          </a:p>
          <a:p>
            <a:r>
              <a:rPr lang="ru-RU" dirty="0" smtClean="0"/>
              <a:t>индивидуальной </a:t>
            </a:r>
            <a:r>
              <a:rPr lang="ru-RU" dirty="0"/>
              <a:t>защиты</a:t>
            </a:r>
            <a:endParaRPr lang="en-US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17"/>
          </p:nvPr>
        </p:nvSpPr>
        <p:spPr>
          <a:xfrm>
            <a:off x="5091863" y="5940126"/>
            <a:ext cx="3420930" cy="522632"/>
          </a:xfrm>
        </p:spPr>
        <p:txBody>
          <a:bodyPr/>
          <a:lstStyle/>
          <a:p>
            <a:r>
              <a:rPr lang="ru-RU" dirty="0" smtClean="0"/>
              <a:t>Инструктаж по технике безопасности</a:t>
            </a:r>
            <a:endParaRPr lang="en-US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18"/>
          </p:nvPr>
        </p:nvSpPr>
        <p:spPr>
          <a:xfrm>
            <a:off x="5091863" y="3147144"/>
            <a:ext cx="3420930" cy="508323"/>
          </a:xfrm>
        </p:spPr>
        <p:txBody>
          <a:bodyPr/>
          <a:lstStyle/>
          <a:p>
            <a:r>
              <a:rPr lang="ru-RU" dirty="0" smtClean="0"/>
              <a:t>Обеспечение средствами </a:t>
            </a:r>
            <a:r>
              <a:rPr lang="ru-RU" dirty="0"/>
              <a:t>индивидуальной защиты</a:t>
            </a:r>
            <a:endParaRPr lang="en-US" dirty="0"/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09" y="1001121"/>
            <a:ext cx="3232884" cy="2141261"/>
          </a:xfrm>
        </p:spPr>
      </p:pic>
      <p:pic>
        <p:nvPicPr>
          <p:cNvPr id="19" name="Рисунок 18"/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886" y="1001121"/>
            <a:ext cx="3232884" cy="2141261"/>
          </a:xfrm>
        </p:spPr>
      </p:pic>
      <p:pic>
        <p:nvPicPr>
          <p:cNvPr id="20" name="Рисунок 19"/>
          <p:cNvPicPr>
            <a:picLocks noGrp="1" noChangeAspect="1"/>
          </p:cNvPicPr>
          <p:nvPr>
            <p:ph type="pic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01" y="3817938"/>
            <a:ext cx="3233300" cy="2141537"/>
          </a:xfrm>
        </p:spPr>
      </p:pic>
      <p:pic>
        <p:nvPicPr>
          <p:cNvPr id="23" name="Рисунок 22"/>
          <p:cNvPicPr>
            <a:picLocks noGrp="1" noChangeAspect="1"/>
          </p:cNvPicPr>
          <p:nvPr>
            <p:ph type="pic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678" y="3817938"/>
            <a:ext cx="3233300" cy="2141537"/>
          </a:xfrm>
        </p:spPr>
      </p:pic>
    </p:spTree>
    <p:extLst>
      <p:ext uri="{BB962C8B-B14F-4D97-AF65-F5344CB8AC3E}">
        <p14:creationId xmlns:p14="http://schemas.microsoft.com/office/powerpoint/2010/main" val="281640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КУЛЬТУРНО-ДОСУГОВЫЕ МЕРОПРИЯТИЯ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C409-A9E0-4091-B9FA-9154A4AEDD16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Посещение </a:t>
            </a:r>
            <a:r>
              <a:rPr lang="ru-RU" dirty="0" smtClean="0"/>
              <a:t>баскетбольного матча</a:t>
            </a:r>
            <a:endParaRPr lang="en-US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16"/>
          </p:nvPr>
        </p:nvSpPr>
        <p:spPr>
          <a:xfrm>
            <a:off x="591047" y="5997276"/>
            <a:ext cx="3420930" cy="530570"/>
          </a:xfrm>
        </p:spPr>
        <p:txBody>
          <a:bodyPr>
            <a:normAutofit/>
          </a:bodyPr>
          <a:lstStyle/>
          <a:p>
            <a:r>
              <a:rPr lang="ru-RU" dirty="0"/>
              <a:t>Посещение кинотеатра</a:t>
            </a:r>
            <a:endParaRPr lang="en-US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ru-RU" dirty="0" smtClean="0"/>
              <a:t>Посещение картинной галереи</a:t>
            </a:r>
            <a:endParaRPr lang="en-US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ru-RU" dirty="0"/>
              <a:t>Поход в музей</a:t>
            </a:r>
            <a:endParaRPr lang="en-US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6" b="8376"/>
          <a:stretch>
            <a:fillRect/>
          </a:stretch>
        </p:blipFill>
        <p:spPr>
          <a:xfrm>
            <a:off x="5097463" y="3787775"/>
            <a:ext cx="3421062" cy="2141538"/>
          </a:xfrm>
        </p:spPr>
      </p:pic>
      <p:pic>
        <p:nvPicPr>
          <p:cNvPr id="12" name="Рисунок 11"/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6" b="3046"/>
          <a:stretch>
            <a:fillRect/>
          </a:stretch>
        </p:blipFill>
        <p:spPr>
          <a:xfrm>
            <a:off x="657225" y="1033463"/>
            <a:ext cx="3421063" cy="2141537"/>
          </a:xfrm>
        </p:spPr>
      </p:pic>
      <p:pic>
        <p:nvPicPr>
          <p:cNvPr id="17" name="Picture 2" descr="C:\Users\АРМ №1\Desktop\Фото НР\20190113_12523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9" b="7025"/>
          <a:stretch/>
        </p:blipFill>
        <p:spPr bwMode="auto">
          <a:xfrm>
            <a:off x="661374" y="3866785"/>
            <a:ext cx="3440781" cy="2196000"/>
          </a:xfrm>
          <a:prstGeom prst="round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Grp="1" noChangeAspect="1"/>
          </p:cNvPicPr>
          <p:nvPr>
            <p:ph type="pic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8" b="8268"/>
          <a:stretch>
            <a:fillRect/>
          </a:stretch>
        </p:blipFill>
        <p:spPr>
          <a:xfrm>
            <a:off x="5122863" y="1033463"/>
            <a:ext cx="3421062" cy="2141537"/>
          </a:xfrm>
        </p:spPr>
      </p:pic>
    </p:spTree>
    <p:extLst>
      <p:ext uri="{BB962C8B-B14F-4D97-AF65-F5344CB8AC3E}">
        <p14:creationId xmlns:p14="http://schemas.microsoft.com/office/powerpoint/2010/main" val="401284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34000" y="3314871"/>
            <a:ext cx="8676000" cy="67042"/>
          </a:xfrm>
          <a:prstGeom prst="rect">
            <a:avLst/>
          </a:prstGeom>
          <a:solidFill>
            <a:srgbClr val="8A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88" dirty="0"/>
          </a:p>
        </p:txBody>
      </p:sp>
      <p:sp>
        <p:nvSpPr>
          <p:cNvPr id="76" name="AutoShape 13"/>
          <p:cNvSpPr>
            <a:spLocks noChangeArrowheads="1"/>
          </p:cNvSpPr>
          <p:nvPr/>
        </p:nvSpPr>
        <p:spPr bwMode="auto">
          <a:xfrm>
            <a:off x="233416" y="1467469"/>
            <a:ext cx="2184106" cy="1745507"/>
          </a:xfrm>
          <a:prstGeom prst="roundRect">
            <a:avLst>
              <a:gd name="adj" fmla="val 5407"/>
            </a:avLst>
          </a:prstGeom>
          <a:gradFill flip="none" rotWithShape="1">
            <a:gsLst>
              <a:gs pos="0">
                <a:srgbClr val="FFE62D">
                  <a:alpha val="25000"/>
                </a:srgbClr>
              </a:gs>
              <a:gs pos="50000">
                <a:srgbClr val="F0F5F8">
                  <a:alpha val="54000"/>
                </a:srgbClr>
              </a:gs>
              <a:gs pos="100000">
                <a:schemeClr val="bg1">
                  <a:shade val="100000"/>
                  <a:satMod val="115000"/>
                  <a:alpha val="36000"/>
                  <a:lumMod val="82000"/>
                </a:schemeClr>
              </a:gs>
            </a:gsLst>
            <a:lin ang="2700000" scaled="1"/>
            <a:tileRect/>
          </a:gradFill>
          <a:ln>
            <a:solidFill>
              <a:srgbClr val="8A0000"/>
            </a:solidFill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98899"/>
            <a:endParaRPr lang="ru-RU" sz="1693" kern="0" dirty="0">
              <a:cs typeface="Times New Roman" pitchFamily="18" charset="0"/>
            </a:endParaRPr>
          </a:p>
        </p:txBody>
      </p:sp>
      <p:sp>
        <p:nvSpPr>
          <p:cNvPr id="52" name="AutoShape 13"/>
          <p:cNvSpPr>
            <a:spLocks noChangeArrowheads="1"/>
          </p:cNvSpPr>
          <p:nvPr/>
        </p:nvSpPr>
        <p:spPr bwMode="auto">
          <a:xfrm>
            <a:off x="2527526" y="1467469"/>
            <a:ext cx="6383058" cy="1745507"/>
          </a:xfrm>
          <a:prstGeom prst="roundRect">
            <a:avLst>
              <a:gd name="adj" fmla="val 6872"/>
            </a:avLst>
          </a:prstGeom>
          <a:gradFill flip="none" rotWithShape="1">
            <a:gsLst>
              <a:gs pos="0">
                <a:srgbClr val="FFE62D">
                  <a:alpha val="25000"/>
                </a:srgbClr>
              </a:gs>
              <a:gs pos="50000">
                <a:srgbClr val="F0F5F8">
                  <a:alpha val="54000"/>
                </a:srgbClr>
              </a:gs>
              <a:gs pos="100000">
                <a:schemeClr val="bg1">
                  <a:shade val="100000"/>
                  <a:satMod val="115000"/>
                  <a:alpha val="36000"/>
                  <a:lumMod val="82000"/>
                </a:schemeClr>
              </a:gs>
            </a:gsLst>
            <a:lin ang="2700000" scaled="1"/>
            <a:tileRect/>
          </a:gradFill>
          <a:ln>
            <a:solidFill>
              <a:srgbClr val="8A0000"/>
            </a:solidFill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98899"/>
            <a:endParaRPr lang="ru-RU" sz="1693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233417" y="1021554"/>
            <a:ext cx="2184106" cy="383168"/>
          </a:xfrm>
          <a:prstGeom prst="roundRect">
            <a:avLst>
              <a:gd name="adj" fmla="val 19116"/>
            </a:avLst>
          </a:prstGeom>
          <a:gradFill flip="none" rotWithShape="1">
            <a:gsLst>
              <a:gs pos="0">
                <a:srgbClr val="FFE62D">
                  <a:alpha val="25000"/>
                </a:srgbClr>
              </a:gs>
              <a:gs pos="50000">
                <a:srgbClr val="F0F5F8">
                  <a:alpha val="54000"/>
                </a:srgbClr>
              </a:gs>
              <a:gs pos="100000">
                <a:schemeClr val="bg1">
                  <a:shade val="100000"/>
                  <a:satMod val="115000"/>
                  <a:alpha val="36000"/>
                  <a:lumMod val="82000"/>
                </a:schemeClr>
              </a:gs>
            </a:gsLst>
            <a:lin ang="2700000" scaled="1"/>
            <a:tileRect/>
          </a:gradFill>
          <a:ln>
            <a:solidFill>
              <a:srgbClr val="8A0000"/>
            </a:solidFill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98899"/>
            <a:r>
              <a:rPr lang="ru-RU" sz="2400" kern="0" dirty="0">
                <a:solidFill>
                  <a:schemeClr val="tx1"/>
                </a:solidFill>
                <a:cs typeface="Times New Roman" pitchFamily="18" charset="0"/>
              </a:rPr>
              <a:t>НИР </a:t>
            </a:r>
            <a:r>
              <a:rPr lang="ru-RU" sz="2400" kern="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endParaRPr lang="ru-RU" sz="2400" kern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4108413" y="3380416"/>
            <a:ext cx="927174" cy="307827"/>
          </a:xfrm>
          <a:prstGeom prst="downArrow">
            <a:avLst/>
          </a:prstGeom>
          <a:solidFill>
            <a:srgbClr val="8A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88" dirty="0">
              <a:solidFill>
                <a:srgbClr val="8A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>
            <a:off x="164525" y="3704822"/>
            <a:ext cx="8786875" cy="537082"/>
          </a:xfrm>
          <a:prstGeom prst="roundRect">
            <a:avLst>
              <a:gd name="adj" fmla="val 19116"/>
            </a:avLst>
          </a:prstGeom>
          <a:gradFill flip="none" rotWithShape="1">
            <a:gsLst>
              <a:gs pos="0">
                <a:srgbClr val="FFE62D">
                  <a:alpha val="25000"/>
                </a:srgbClr>
              </a:gs>
              <a:gs pos="50000">
                <a:srgbClr val="F0F5F8">
                  <a:alpha val="54000"/>
                </a:srgbClr>
              </a:gs>
              <a:gs pos="100000">
                <a:schemeClr val="bg1">
                  <a:shade val="100000"/>
                  <a:satMod val="115000"/>
                  <a:alpha val="36000"/>
                  <a:lumMod val="82000"/>
                </a:schemeClr>
              </a:gs>
            </a:gsLst>
            <a:lin ang="2700000" scaled="1"/>
            <a:tileRect/>
          </a:gradFill>
          <a:ln>
            <a:solidFill>
              <a:srgbClr val="8A0000"/>
            </a:solidFill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98899"/>
            <a:r>
              <a:rPr lang="ru-RU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научной деятельности операторов научной роты</a:t>
            </a:r>
          </a:p>
        </p:txBody>
      </p:sp>
      <p:sp>
        <p:nvSpPr>
          <p:cNvPr id="35" name="AutoShape 13"/>
          <p:cNvSpPr>
            <a:spLocks noChangeArrowheads="1"/>
          </p:cNvSpPr>
          <p:nvPr/>
        </p:nvSpPr>
        <p:spPr bwMode="auto">
          <a:xfrm>
            <a:off x="2527525" y="1021554"/>
            <a:ext cx="6383059" cy="383168"/>
          </a:xfrm>
          <a:prstGeom prst="roundRect">
            <a:avLst>
              <a:gd name="adj" fmla="val 27951"/>
            </a:avLst>
          </a:prstGeom>
          <a:gradFill flip="none" rotWithShape="1">
            <a:gsLst>
              <a:gs pos="0">
                <a:srgbClr val="FFE62D">
                  <a:alpha val="25000"/>
                </a:srgbClr>
              </a:gs>
              <a:gs pos="50000">
                <a:srgbClr val="F0F5F8">
                  <a:alpha val="54000"/>
                </a:srgbClr>
              </a:gs>
              <a:gs pos="100000">
                <a:schemeClr val="bg1">
                  <a:shade val="100000"/>
                  <a:satMod val="115000"/>
                  <a:alpha val="36000"/>
                  <a:lumMod val="82000"/>
                </a:schemeClr>
              </a:gs>
            </a:gsLst>
            <a:lin ang="2700000" scaled="1"/>
            <a:tileRect/>
          </a:gradFill>
          <a:ln>
            <a:solidFill>
              <a:srgbClr val="8A0000"/>
            </a:solidFill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98899"/>
            <a:r>
              <a:rPr lang="ru-RU" sz="2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центра</a:t>
            </a:r>
          </a:p>
        </p:txBody>
      </p:sp>
      <p:sp>
        <p:nvSpPr>
          <p:cNvPr id="46" name="AutoShape 13"/>
          <p:cNvSpPr>
            <a:spLocks noChangeArrowheads="1"/>
          </p:cNvSpPr>
          <p:nvPr/>
        </p:nvSpPr>
        <p:spPr bwMode="auto">
          <a:xfrm>
            <a:off x="6125400" y="4376057"/>
            <a:ext cx="2826000" cy="2286000"/>
          </a:xfrm>
          <a:prstGeom prst="roundRect">
            <a:avLst>
              <a:gd name="adj" fmla="val 19116"/>
            </a:avLst>
          </a:prstGeom>
          <a:gradFill flip="none" rotWithShape="1">
            <a:gsLst>
              <a:gs pos="0">
                <a:srgbClr val="FFE62D">
                  <a:alpha val="25000"/>
                </a:srgbClr>
              </a:gs>
              <a:gs pos="50000">
                <a:srgbClr val="F0F5F8">
                  <a:alpha val="54000"/>
                </a:srgbClr>
              </a:gs>
              <a:gs pos="100000">
                <a:schemeClr val="bg1">
                  <a:shade val="100000"/>
                  <a:satMod val="115000"/>
                  <a:alpha val="36000"/>
                  <a:lumMod val="82000"/>
                </a:schemeClr>
              </a:gs>
            </a:gsLst>
            <a:lin ang="2700000" scaled="1"/>
            <a:tileRect/>
          </a:gradFill>
          <a:ln>
            <a:solidFill>
              <a:srgbClr val="8A0000"/>
            </a:solidFill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98899"/>
            <a:endParaRPr lang="ru-RU" sz="9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AutoShape 13"/>
          <p:cNvSpPr>
            <a:spLocks noChangeArrowheads="1"/>
          </p:cNvSpPr>
          <p:nvPr/>
        </p:nvSpPr>
        <p:spPr bwMode="auto">
          <a:xfrm>
            <a:off x="3145250" y="4376057"/>
            <a:ext cx="2825423" cy="2286000"/>
          </a:xfrm>
          <a:prstGeom prst="roundRect">
            <a:avLst>
              <a:gd name="adj" fmla="val 19116"/>
            </a:avLst>
          </a:prstGeom>
          <a:gradFill flip="none" rotWithShape="1">
            <a:gsLst>
              <a:gs pos="0">
                <a:srgbClr val="FFE62D">
                  <a:alpha val="25000"/>
                </a:srgbClr>
              </a:gs>
              <a:gs pos="50000">
                <a:srgbClr val="F0F5F8">
                  <a:alpha val="54000"/>
                </a:srgbClr>
              </a:gs>
              <a:gs pos="100000">
                <a:schemeClr val="bg1">
                  <a:shade val="100000"/>
                  <a:satMod val="115000"/>
                  <a:alpha val="36000"/>
                  <a:lumMod val="82000"/>
                </a:schemeClr>
              </a:gs>
            </a:gsLst>
            <a:lin ang="2700000" scaled="1"/>
            <a:tileRect/>
          </a:gradFill>
          <a:ln>
            <a:solidFill>
              <a:srgbClr val="8A0000"/>
            </a:solidFill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98899"/>
            <a:endParaRPr lang="ru-RU" sz="9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AutoShape 13"/>
          <p:cNvSpPr>
            <a:spLocks noChangeArrowheads="1"/>
          </p:cNvSpPr>
          <p:nvPr/>
        </p:nvSpPr>
        <p:spPr bwMode="auto">
          <a:xfrm>
            <a:off x="164525" y="4376057"/>
            <a:ext cx="2826000" cy="2286000"/>
          </a:xfrm>
          <a:prstGeom prst="roundRect">
            <a:avLst>
              <a:gd name="adj" fmla="val 19116"/>
            </a:avLst>
          </a:prstGeom>
          <a:gradFill flip="none" rotWithShape="1">
            <a:gsLst>
              <a:gs pos="0">
                <a:srgbClr val="FFE62D">
                  <a:alpha val="25000"/>
                </a:srgbClr>
              </a:gs>
              <a:gs pos="50000">
                <a:srgbClr val="F0F5F8">
                  <a:alpha val="54000"/>
                </a:srgbClr>
              </a:gs>
              <a:gs pos="100000">
                <a:schemeClr val="bg1">
                  <a:shade val="100000"/>
                  <a:satMod val="115000"/>
                  <a:alpha val="36000"/>
                  <a:lumMod val="82000"/>
                </a:schemeClr>
              </a:gs>
            </a:gsLst>
            <a:lin ang="2700000" scaled="1"/>
            <a:tileRect/>
          </a:gradFill>
          <a:ln>
            <a:solidFill>
              <a:srgbClr val="8A0000"/>
            </a:solidFill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98899"/>
            <a:endParaRPr lang="ru-RU" sz="9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136605" y="1959338"/>
            <a:ext cx="2184106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7352" indent="-96956">
              <a:lnSpc>
                <a:spcPts val="1693"/>
              </a:lnSpc>
              <a:buFont typeface="Arial" pitchFamily="34" charset="0"/>
              <a:buChar char="•"/>
            </a:pP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НИР 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ВНС «Полянка РЭБ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207352" indent="-96956">
              <a:lnSpc>
                <a:spcPts val="1693"/>
              </a:lnSpc>
              <a:buFont typeface="Arial" pitchFamily="34" charset="0"/>
              <a:buChar char="•"/>
            </a:pP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НИР ВНС «Паутинка»</a:t>
            </a:r>
          </a:p>
          <a:p>
            <a:pPr marL="207352" indent="-96956">
              <a:lnSpc>
                <a:spcPts val="1693"/>
              </a:lnSpc>
              <a:buFont typeface="Arial" pitchFamily="34" charset="0"/>
              <a:buChar char="•"/>
            </a:pP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НИР ВНС «Квазар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483981" y="1531147"/>
            <a:ext cx="6426604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6469" indent="-276469">
              <a:lnSpc>
                <a:spcPct val="120000"/>
              </a:lnSpc>
              <a:buFont typeface="+mj-lt"/>
              <a:buAutoNum type="arabicPeriod"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Оценка эффективности средств и комплексов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РЭБ.</a:t>
            </a:r>
          </a:p>
          <a:p>
            <a:pPr marL="276469" indent="-276469">
              <a:lnSpc>
                <a:spcPct val="120000"/>
              </a:lnSpc>
              <a:buFont typeface="+mj-lt"/>
              <a:buAutoNum type="arabicPeriod"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Апробация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и выработка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способов боевого применения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сил и средств РЭБ.</a:t>
            </a:r>
          </a:p>
          <a:p>
            <a:pPr marL="276469" indent="-276469">
              <a:lnSpc>
                <a:spcPct val="120000"/>
              </a:lnSpc>
              <a:buFont typeface="+mj-lt"/>
              <a:buAutoNum type="arabicPeriod"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Проведение научных исследований в области создания и модернизации аппаратуры РЭБ.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НАПРАВЛЕНИЯ НАУЧНО-ИССЛЕДОВАТЕЛЬСКОЙ</a:t>
            </a:r>
            <a:br>
              <a:rPr lang="ru-RU" dirty="0"/>
            </a:br>
            <a:r>
              <a:rPr lang="ru-RU" dirty="0"/>
              <a:t> ДЕЯТЕЛЬНОСТИ</a:t>
            </a:r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C409-A9E0-4091-B9FA-9154A4AEDD16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164525" y="4507620"/>
            <a:ext cx="28260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98899"/>
            <a:r>
              <a:rPr lang="ru-RU" sz="1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Разработка</a:t>
            </a:r>
            <a:endParaRPr lang="ru-RU" sz="16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98899"/>
            <a:r>
              <a:rPr lang="ru-RU" sz="1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998899"/>
            <a:r>
              <a:rPr lang="ru-RU" sz="1400" kern="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модернизация </a:t>
            </a:r>
            <a:r>
              <a:rPr lang="ru-RU" sz="1400" kern="0" dirty="0">
                <a:latin typeface="Arial" panose="020B0604020202020204" pitchFamily="34" charset="0"/>
                <a:cs typeface="Arial" panose="020B0604020202020204" pitchFamily="34" charset="0"/>
              </a:rPr>
              <a:t>аппаратуры </a:t>
            </a:r>
          </a:p>
          <a:p>
            <a:pPr algn="ctr" defTabSz="998899"/>
            <a:r>
              <a:rPr lang="ru-RU" sz="1400" kern="0" dirty="0">
                <a:latin typeface="Arial" panose="020B0604020202020204" pitchFamily="34" charset="0"/>
                <a:cs typeface="Arial" panose="020B0604020202020204" pitchFamily="34" charset="0"/>
              </a:rPr>
              <a:t>радиоэлектронного назначения, разработка алгоритмов и математических моделей специального программного обеспечения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58742" y="4507620"/>
            <a:ext cx="282568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98899"/>
            <a:r>
              <a:rPr lang="ru-RU" sz="1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Разработка</a:t>
            </a:r>
            <a:endParaRPr lang="ru-RU" sz="16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98899"/>
            <a:endParaRPr lang="ru-RU" sz="1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98899"/>
            <a:r>
              <a:rPr lang="ru-RU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специальных программных комплексов </a:t>
            </a:r>
            <a:r>
              <a:rPr lang="ru-RU" sz="1400" kern="0" dirty="0">
                <a:latin typeface="Arial" panose="020B0604020202020204" pitchFamily="34" charset="0"/>
                <a:cs typeface="Arial" panose="020B0604020202020204" pitchFamily="34" charset="0"/>
              </a:rPr>
              <a:t>для обеспечения информационной безопасности автоматизированных систем управления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6139849" y="4507620"/>
            <a:ext cx="28260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98899"/>
            <a:r>
              <a:rPr lang="ru-RU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</a:p>
          <a:p>
            <a:pPr algn="ctr" defTabSz="998899"/>
            <a:endParaRPr lang="ru-RU" sz="1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98899"/>
            <a:r>
              <a:rPr lang="ru-RU" sz="1400" kern="0" dirty="0">
                <a:latin typeface="Arial" panose="020B0604020202020204" pitchFamily="34" charset="0"/>
                <a:cs typeface="Arial" panose="020B0604020202020204" pitchFamily="34" charset="0"/>
              </a:rPr>
              <a:t>тренажерных </a:t>
            </a:r>
            <a:r>
              <a:rPr lang="ru-RU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комплексов </a:t>
            </a:r>
            <a:br>
              <a:rPr lang="ru-RU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kern="0" dirty="0">
                <a:latin typeface="Arial" panose="020B0604020202020204" pitchFamily="34" charset="0"/>
                <a:cs typeface="Arial" panose="020B0604020202020204" pitchFamily="34" charset="0"/>
              </a:rPr>
              <a:t>автоматизированных обучающих систем для подготовки специалистов РЭБ</a:t>
            </a:r>
          </a:p>
        </p:txBody>
      </p:sp>
    </p:spTree>
    <p:extLst>
      <p:ext uri="{BB962C8B-B14F-4D97-AF65-F5344CB8AC3E}">
        <p14:creationId xmlns:p14="http://schemas.microsoft.com/office/powerpoint/2010/main" val="6740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В НАУЧНЫХ МЕРОПРИЯТИЯХ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C409-A9E0-4091-B9FA-9154A4AEDD16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half" idx="2"/>
          </p:nvPr>
        </p:nvSpPr>
        <p:spPr>
          <a:xfrm>
            <a:off x="550246" y="5981511"/>
            <a:ext cx="3716954" cy="533589"/>
          </a:xfrm>
        </p:spPr>
        <p:txBody>
          <a:bodyPr>
            <a:noAutofit/>
          </a:bodyPr>
          <a:lstStyle/>
          <a:p>
            <a:r>
              <a:rPr lang="ru-RU" sz="1300" spc="-90" dirty="0" smtClean="0"/>
              <a:t>Награждение научной роты </a:t>
            </a:r>
          </a:p>
          <a:p>
            <a:r>
              <a:rPr lang="ru-RU" sz="1300" spc="-90" dirty="0" smtClean="0"/>
              <a:t>начальником ГУНИД</a:t>
            </a:r>
            <a:endParaRPr lang="en-US" sz="1300" spc="-90" dirty="0"/>
          </a:p>
        </p:txBody>
      </p:sp>
      <p:sp>
        <p:nvSpPr>
          <p:cNvPr id="19" name="Текст 18"/>
          <p:cNvSpPr>
            <a:spLocks noGrp="1"/>
          </p:cNvSpPr>
          <p:nvPr>
            <p:ph type="body" sz="half" idx="16"/>
          </p:nvPr>
        </p:nvSpPr>
        <p:spPr>
          <a:xfrm>
            <a:off x="419099" y="3028950"/>
            <a:ext cx="3914776" cy="574721"/>
          </a:xfrm>
        </p:spPr>
        <p:txBody>
          <a:bodyPr>
            <a:normAutofit/>
          </a:bodyPr>
          <a:lstStyle/>
          <a:p>
            <a:r>
              <a:rPr lang="ru-RU" sz="1300" spc="-90" dirty="0"/>
              <a:t>Представление  </a:t>
            </a:r>
            <a:r>
              <a:rPr lang="ru-RU" sz="1300" spc="-90" dirty="0" smtClean="0"/>
              <a:t>экспонатов </a:t>
            </a:r>
            <a:br>
              <a:rPr lang="ru-RU" sz="1300" spc="-90" dirty="0" smtClean="0"/>
            </a:br>
            <a:r>
              <a:rPr lang="ru-RU" sz="1300" spc="-90" dirty="0" smtClean="0"/>
              <a:t>Президенту Российской Федерации</a:t>
            </a:r>
            <a:endParaRPr lang="ru-RU" sz="1300" spc="-90" dirty="0"/>
          </a:p>
        </p:txBody>
      </p:sp>
      <p:sp>
        <p:nvSpPr>
          <p:cNvPr id="21" name="Текст 20"/>
          <p:cNvSpPr>
            <a:spLocks noGrp="1"/>
          </p:cNvSpPr>
          <p:nvPr>
            <p:ph type="body" sz="half" idx="18"/>
          </p:nvPr>
        </p:nvSpPr>
        <p:spPr>
          <a:xfrm>
            <a:off x="4661424" y="3147144"/>
            <a:ext cx="4261281" cy="529506"/>
          </a:xfrm>
        </p:spPr>
        <p:txBody>
          <a:bodyPr>
            <a:noAutofit/>
          </a:bodyPr>
          <a:lstStyle/>
          <a:p>
            <a:r>
              <a:rPr lang="ru-RU" sz="1300" spc="-90" dirty="0" smtClean="0"/>
              <a:t>Представление экспонатов </a:t>
            </a:r>
          </a:p>
          <a:p>
            <a:r>
              <a:rPr lang="ru-RU" sz="1300" spc="-90" dirty="0" smtClean="0"/>
              <a:t>Министру обороны  Российской Федерации</a:t>
            </a:r>
            <a:endParaRPr lang="en-US" sz="1300" spc="-90" dirty="0"/>
          </a:p>
        </p:txBody>
      </p:sp>
      <p:sp>
        <p:nvSpPr>
          <p:cNvPr id="14" name="Текст 18"/>
          <p:cNvSpPr>
            <a:spLocks noGrp="1"/>
          </p:cNvSpPr>
          <p:nvPr>
            <p:ph type="body" sz="half" idx="17"/>
          </p:nvPr>
        </p:nvSpPr>
        <p:spPr>
          <a:xfrm>
            <a:off x="4857750" y="5941869"/>
            <a:ext cx="3886200" cy="544656"/>
          </a:xfrm>
        </p:spPr>
        <p:txBody>
          <a:bodyPr>
            <a:normAutofit/>
          </a:bodyPr>
          <a:lstStyle/>
          <a:p>
            <a:r>
              <a:rPr lang="ru-RU" sz="1300" spc="-90" dirty="0"/>
              <a:t>Представление  </a:t>
            </a:r>
            <a:r>
              <a:rPr lang="ru-RU" sz="1300" spc="-90" dirty="0" smtClean="0"/>
              <a:t>экспонатов</a:t>
            </a:r>
          </a:p>
          <a:p>
            <a:r>
              <a:rPr lang="ru-RU" sz="1300" spc="-90" dirty="0" smtClean="0"/>
              <a:t> начальнику Войск РЭБ ВС РФ</a:t>
            </a:r>
            <a:endParaRPr lang="ru-RU" sz="1300" spc="-90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22" y="1047605"/>
            <a:ext cx="3420929" cy="1924273"/>
          </a:xfrm>
        </p:spPr>
      </p:pic>
      <p:pic>
        <p:nvPicPr>
          <p:cNvPr id="12" name="Рисунок 11"/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" r="5038"/>
          <a:stretch>
            <a:fillRect/>
          </a:stretch>
        </p:blipFill>
        <p:spPr>
          <a:xfrm>
            <a:off x="5075534" y="1058271"/>
            <a:ext cx="3420930" cy="2141261"/>
          </a:xfrm>
        </p:spPr>
      </p:pic>
      <p:pic>
        <p:nvPicPr>
          <p:cNvPr id="17" name="Рисунок 16"/>
          <p:cNvPicPr>
            <a:picLocks noGrp="1" noChangeAspect="1"/>
          </p:cNvPicPr>
          <p:nvPr>
            <p:ph type="pic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4" b="2744"/>
          <a:stretch>
            <a:fillRect/>
          </a:stretch>
        </p:blipFill>
        <p:spPr>
          <a:xfrm>
            <a:off x="5065713" y="3870325"/>
            <a:ext cx="3421062" cy="2141538"/>
          </a:xfrm>
        </p:spPr>
      </p:pic>
      <p:pic>
        <p:nvPicPr>
          <p:cNvPr id="20" name="Рисунок 19"/>
          <p:cNvPicPr>
            <a:picLocks noGrp="1" noChangeAspect="1"/>
          </p:cNvPicPr>
          <p:nvPr>
            <p:ph type="pic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7" b="2757"/>
          <a:stretch>
            <a:fillRect/>
          </a:stretch>
        </p:blipFill>
        <p:spPr>
          <a:xfrm>
            <a:off x="694578" y="3868146"/>
            <a:ext cx="3420930" cy="2141261"/>
          </a:xfrm>
        </p:spPr>
      </p:pic>
    </p:spTree>
    <p:extLst>
      <p:ext uri="{BB962C8B-B14F-4D97-AF65-F5344CB8AC3E}">
        <p14:creationId xmlns:p14="http://schemas.microsoft.com/office/powerpoint/2010/main" val="256011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ОРГАНИЗАЦИЯ БОЕВОЙ ПОДГОТОВКИ</a:t>
            </a:r>
            <a:endParaRPr lang="en-US" dirty="0"/>
          </a:p>
        </p:txBody>
      </p:sp>
      <p:pic>
        <p:nvPicPr>
          <p:cNvPr id="14" name="Рисунок 13"/>
          <p:cNvPicPr>
            <a:picLocks noGrp="1"/>
          </p:cNvPicPr>
          <p:nvPr>
            <p:ph type="pic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"/>
          <a:stretch/>
        </p:blipFill>
        <p:spPr>
          <a:xfrm>
            <a:off x="876298" y="3844235"/>
            <a:ext cx="3048001" cy="2251765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C409-A9E0-4091-B9FA-9154A4AEDD16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Занятие по строевой  подготовке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16"/>
          </p:nvPr>
        </p:nvSpPr>
        <p:spPr>
          <a:xfrm>
            <a:off x="645477" y="5987751"/>
            <a:ext cx="3420930" cy="530570"/>
          </a:xfrm>
        </p:spPr>
        <p:txBody>
          <a:bodyPr/>
          <a:lstStyle/>
          <a:p>
            <a:r>
              <a:rPr lang="ru-RU" smtClean="0"/>
              <a:t>Занятие </a:t>
            </a:r>
            <a:r>
              <a:rPr lang="ru-RU" dirty="0"/>
              <a:t>по </a:t>
            </a:r>
            <a:r>
              <a:rPr lang="ru-RU" dirty="0" smtClean="0"/>
              <a:t>РХБЗ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17"/>
          </p:nvPr>
        </p:nvSpPr>
        <p:spPr>
          <a:xfrm>
            <a:off x="5195280" y="5960919"/>
            <a:ext cx="3420930" cy="522632"/>
          </a:xfrm>
        </p:spPr>
        <p:txBody>
          <a:bodyPr>
            <a:normAutofit/>
          </a:bodyPr>
          <a:lstStyle/>
          <a:p>
            <a:r>
              <a:rPr lang="ru-RU" dirty="0"/>
              <a:t>Занятие по </a:t>
            </a:r>
            <a:r>
              <a:rPr lang="ru-RU" dirty="0" smtClean="0"/>
              <a:t>военно-политической подготовке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half" idx="18"/>
          </p:nvPr>
        </p:nvSpPr>
        <p:spPr>
          <a:xfrm>
            <a:off x="5140850" y="3147144"/>
            <a:ext cx="3420930" cy="508323"/>
          </a:xfrm>
        </p:spPr>
        <p:txBody>
          <a:bodyPr/>
          <a:lstStyle/>
          <a:p>
            <a:r>
              <a:rPr lang="ru-RU" dirty="0"/>
              <a:t>Занятие по физической подготовке</a:t>
            </a: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86" y="1048746"/>
            <a:ext cx="2855014" cy="2141261"/>
          </a:xfrm>
        </p:spPr>
      </p:pic>
      <p:pic>
        <p:nvPicPr>
          <p:cNvPr id="17" name="Рисунок 16"/>
          <p:cNvPicPr>
            <a:picLocks noGrp="1" noChangeAspect="1"/>
          </p:cNvPicPr>
          <p:nvPr>
            <p:ph type="pic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458" y="3853761"/>
            <a:ext cx="3232882" cy="2141260"/>
          </a:xfrm>
        </p:spPr>
      </p:pic>
      <p:pic>
        <p:nvPicPr>
          <p:cNvPr id="5" name="Рисунок 4"/>
          <p:cNvPicPr>
            <a:picLocks noGrp="1" noChangeAspect="1"/>
          </p:cNvPicPr>
          <p:nvPr>
            <p:ph type="pic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182" y="1055205"/>
            <a:ext cx="3098143" cy="2052016"/>
          </a:xfrm>
        </p:spPr>
      </p:pic>
    </p:spTree>
    <p:extLst>
      <p:ext uri="{BB962C8B-B14F-4D97-AF65-F5344CB8AC3E}">
        <p14:creationId xmlns:p14="http://schemas.microsoft.com/office/powerpoint/2010/main" val="2817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УЧЕБНО-МАТЕРИАЛЬНАЯ БАЗА НАУЧНОЙ РОТЫ</a:t>
            </a:r>
            <a:endParaRPr lang="en-US" dirty="0"/>
          </a:p>
        </p:txBody>
      </p:sp>
      <p:pic>
        <p:nvPicPr>
          <p:cNvPr id="23" name="Рисунок 22"/>
          <p:cNvPicPr>
            <a:picLocks noGrp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58" y="1012007"/>
            <a:ext cx="3420000" cy="2141261"/>
          </a:xfrm>
        </p:spPr>
      </p:pic>
      <p:pic>
        <p:nvPicPr>
          <p:cNvPr id="20" name="Рисунок 19"/>
          <p:cNvPicPr>
            <a:picLocks noGrp="1" noChangeAspect="1"/>
          </p:cNvPicPr>
          <p:nvPr>
            <p:ph type="pic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" r="2557"/>
          <a:stretch>
            <a:fillRect/>
          </a:stretch>
        </p:blipFill>
        <p:spPr/>
      </p:pic>
      <p:pic>
        <p:nvPicPr>
          <p:cNvPr id="22" name="Рисунок 21"/>
          <p:cNvPicPr>
            <a:picLocks noGrp="1" noChangeAspect="1"/>
          </p:cNvPicPr>
          <p:nvPr>
            <p:ph type="pic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1" b="2901"/>
          <a:stretch>
            <a:fillRect/>
          </a:stretch>
        </p:blipFill>
        <p:spPr/>
      </p:pic>
      <p:pic>
        <p:nvPicPr>
          <p:cNvPr id="21" name="Рисунок 20"/>
          <p:cNvPicPr>
            <a:picLocks noGrp="1" noChangeAspect="1"/>
          </p:cNvPicPr>
          <p:nvPr>
            <p:ph type="pic" idx="1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2" b="7892"/>
          <a:stretch>
            <a:fillRect/>
          </a:stretch>
        </p:blipFill>
        <p:spPr/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C409-A9E0-4091-B9FA-9154A4AEDD16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>
          <a:xfrm>
            <a:off x="421265" y="3156668"/>
            <a:ext cx="3979285" cy="519981"/>
          </a:xfrm>
        </p:spPr>
        <p:txBody>
          <a:bodyPr/>
          <a:lstStyle/>
          <a:p>
            <a:r>
              <a:rPr lang="ru-RU" dirty="0"/>
              <a:t>Класс проектирования обучающих систем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ru-RU" kern="0" dirty="0">
                <a:cs typeface="Times New Roman" pitchFamily="18" charset="0"/>
              </a:rPr>
              <a:t>Лабораторно-ремонтная база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ru-RU" kern="0" dirty="0">
                <a:cs typeface="Times New Roman" pitchFamily="18" charset="0"/>
              </a:rPr>
              <a:t>Компьютерный класс</a:t>
            </a:r>
          </a:p>
        </p:txBody>
      </p:sp>
      <p:sp>
        <p:nvSpPr>
          <p:cNvPr id="19" name="Текст 18"/>
          <p:cNvSpPr>
            <a:spLocks noGrp="1"/>
          </p:cNvSpPr>
          <p:nvPr>
            <p:ph type="body" sz="half" idx="18"/>
          </p:nvPr>
        </p:nvSpPr>
        <p:spPr>
          <a:xfrm>
            <a:off x="5075534" y="3147144"/>
            <a:ext cx="3420930" cy="529506"/>
          </a:xfrm>
        </p:spPr>
        <p:txBody>
          <a:bodyPr/>
          <a:lstStyle/>
          <a:p>
            <a:r>
              <a:rPr lang="ru-RU" dirty="0"/>
              <a:t>Класс </a:t>
            </a:r>
            <a:r>
              <a:rPr lang="ru-RU" dirty="0" smtClean="0"/>
              <a:t>моделирования</a:t>
            </a:r>
            <a:endParaRPr lang="ru-RU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22668" y="6362686"/>
            <a:ext cx="4178644" cy="23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47489" tIns="73745" rIns="147489" bIns="73745" anchor="ctr"/>
          <a:lstStyle/>
          <a:p>
            <a:pPr algn="ctr">
              <a:defRPr/>
            </a:pPr>
            <a:endParaRPr lang="ru-RU" sz="2000" i="1" kern="0" dirty="0">
              <a:cs typeface="Times New Roman" pitchFamily="18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925331" y="6362686"/>
            <a:ext cx="3578252" cy="23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47489" tIns="73745" rIns="147489" bIns="73745" anchor="ctr"/>
          <a:lstStyle/>
          <a:p>
            <a:pPr algn="ctr">
              <a:defRPr/>
            </a:pPr>
            <a:endParaRPr lang="ru-RU" sz="2000" i="1" kern="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671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УЧЕБНО-МАТЕРИАЛЬНАЯ БАЗА НАУЧНОЙ РОТЫ</a:t>
            </a:r>
            <a:endParaRPr lang="en-US" dirty="0"/>
          </a:p>
        </p:txBody>
      </p:sp>
      <p:pic>
        <p:nvPicPr>
          <p:cNvPr id="20" name="Рисунок 1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6" b="2726"/>
          <a:stretch>
            <a:fillRect/>
          </a:stretch>
        </p:blipFill>
        <p:spPr/>
      </p:pic>
      <p:pic>
        <p:nvPicPr>
          <p:cNvPr id="21" name="Рисунок 20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6" b="2966"/>
          <a:stretch>
            <a:fillRect/>
          </a:stretch>
        </p:blipFill>
        <p:spPr>
          <a:xfrm>
            <a:off x="5070771" y="1001121"/>
            <a:ext cx="3420930" cy="2141261"/>
          </a:xfrm>
        </p:spPr>
      </p:pic>
      <p:pic>
        <p:nvPicPr>
          <p:cNvPr id="22" name="Рисунок 21"/>
          <p:cNvPicPr>
            <a:picLocks noGrp="1" noChangeAspect="1"/>
          </p:cNvPicPr>
          <p:nvPr>
            <p:ph type="pic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" b="541"/>
          <a:stretch>
            <a:fillRect/>
          </a:stretch>
        </p:blipFill>
        <p:spPr/>
      </p:pic>
      <p:pic>
        <p:nvPicPr>
          <p:cNvPr id="23" name="Рисунок 22"/>
          <p:cNvPicPr>
            <a:picLocks noGrp="1" noChangeAspect="1"/>
          </p:cNvPicPr>
          <p:nvPr>
            <p:ph type="pic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" r="6216"/>
          <a:stretch>
            <a:fillRect/>
          </a:stretch>
        </p:blipFill>
        <p:spPr>
          <a:xfrm>
            <a:off x="5070771" y="3796611"/>
            <a:ext cx="3420930" cy="2141261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C409-A9E0-4091-B9FA-9154A4AEDD16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46953" y="3147143"/>
            <a:ext cx="3420930" cy="519981"/>
          </a:xfrm>
        </p:spPr>
        <p:txBody>
          <a:bodyPr/>
          <a:lstStyle/>
          <a:p>
            <a:r>
              <a:rPr lang="ru-RU" kern="0" dirty="0">
                <a:cs typeface="Times New Roman" pitchFamily="18" charset="0"/>
              </a:rPr>
              <a:t>Лекционная аудитория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half" idx="16"/>
          </p:nvPr>
        </p:nvSpPr>
        <p:spPr>
          <a:xfrm>
            <a:off x="381000" y="5940126"/>
            <a:ext cx="3952875" cy="530570"/>
          </a:xfrm>
        </p:spPr>
        <p:txBody>
          <a:bodyPr/>
          <a:lstStyle/>
          <a:p>
            <a:r>
              <a:rPr lang="ru-RU" kern="0" dirty="0">
                <a:cs typeface="Times New Roman" pitchFamily="18" charset="0"/>
              </a:rPr>
              <a:t>Лабораторно-экспериментальная база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half" idx="17"/>
          </p:nvPr>
        </p:nvSpPr>
        <p:spPr>
          <a:xfrm>
            <a:off x="4808999" y="5941869"/>
            <a:ext cx="3944475" cy="522632"/>
          </a:xfrm>
        </p:spPr>
        <p:txBody>
          <a:bodyPr/>
          <a:lstStyle/>
          <a:p>
            <a:r>
              <a:rPr lang="ru-RU" kern="0" dirty="0">
                <a:cs typeface="Times New Roman" pitchFamily="18" charset="0"/>
              </a:rPr>
              <a:t>Полевой </a:t>
            </a:r>
            <a:r>
              <a:rPr lang="ru-RU" kern="0" dirty="0" smtClean="0">
                <a:cs typeface="Times New Roman" pitchFamily="18" charset="0"/>
              </a:rPr>
              <a:t>класс специальной техники РЭБ</a:t>
            </a:r>
            <a:endParaRPr lang="ru-RU" kern="0" dirty="0">
              <a:cs typeface="Times New Roman" pitchFamily="18" charset="0"/>
            </a:endParaRPr>
          </a:p>
        </p:txBody>
      </p:sp>
      <p:sp>
        <p:nvSpPr>
          <p:cNvPr id="19" name="Текст 18"/>
          <p:cNvSpPr>
            <a:spLocks noGrp="1"/>
          </p:cNvSpPr>
          <p:nvPr>
            <p:ph type="body" sz="half" idx="18"/>
          </p:nvPr>
        </p:nvSpPr>
        <p:spPr>
          <a:xfrm>
            <a:off x="5070771" y="3143250"/>
            <a:ext cx="3420930" cy="533400"/>
          </a:xfrm>
        </p:spPr>
        <p:txBody>
          <a:bodyPr/>
          <a:lstStyle/>
          <a:p>
            <a:r>
              <a:rPr lang="ru-RU" kern="0" dirty="0">
                <a:cs typeface="Times New Roman" pitchFamily="18" charset="0"/>
              </a:rPr>
              <a:t>Лабораторно-измерительная база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93000" y="6362686"/>
            <a:ext cx="4716000" cy="23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47489" tIns="73745" rIns="147489" bIns="73745" anchor="ctr"/>
          <a:lstStyle/>
          <a:p>
            <a:pPr algn="ctr">
              <a:defRPr/>
            </a:pPr>
            <a:endParaRPr lang="ru-RU" sz="2000" i="1" kern="0" dirty="0">
              <a:cs typeface="Times New Roman" pitchFamily="18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4925331" y="6362686"/>
            <a:ext cx="3578252" cy="23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47489" tIns="73745" rIns="147489" bIns="73745" anchor="ctr"/>
          <a:lstStyle/>
          <a:p>
            <a:pPr algn="ctr">
              <a:defRPr/>
            </a:pPr>
            <a:endParaRPr lang="ru-RU" sz="2000" i="1" kern="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57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КАЗАРМЕННО-ЖИЛИЩНЫЙ ФОНД НАУЧНОЙ РОТЫ</a:t>
            </a:r>
            <a:endParaRPr lang="en-US" dirty="0"/>
          </a:p>
        </p:txBody>
      </p:sp>
      <p:pic>
        <p:nvPicPr>
          <p:cNvPr id="14" name="Рисунок 1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6" b="2966"/>
          <a:stretch>
            <a:fillRect/>
          </a:stretch>
        </p:blipFill>
        <p:spPr/>
      </p:pic>
      <p:pic>
        <p:nvPicPr>
          <p:cNvPr id="13" name="Рисунок 12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6" b="2966"/>
          <a:stretch>
            <a:fillRect/>
          </a:stretch>
        </p:blipFill>
        <p:spPr/>
      </p:pic>
      <p:pic>
        <p:nvPicPr>
          <p:cNvPr id="12" name="Рисунок 11"/>
          <p:cNvPicPr>
            <a:picLocks noGrp="1" noChangeAspect="1"/>
          </p:cNvPicPr>
          <p:nvPr>
            <p:ph type="pic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5" b="2845"/>
          <a:stretch>
            <a:fillRect/>
          </a:stretch>
        </p:blipFill>
        <p:spPr>
          <a:xfrm>
            <a:off x="5131439" y="3796611"/>
            <a:ext cx="3420930" cy="2141261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C409-A9E0-4091-B9FA-9154A4AEDD16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Расположение роты</a:t>
            </a:r>
            <a:endParaRPr lang="en-US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ru-RU" dirty="0"/>
              <a:t>Комната информирования и досуга</a:t>
            </a:r>
            <a:endParaRPr lang="en-US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ru-RU" kern="0" dirty="0" smtClean="0">
                <a:effectLst>
                  <a:glow rad="101600">
                    <a:srgbClr val="FFFF00">
                      <a:alpha val="21000"/>
                    </a:srgbClr>
                  </a:glow>
                </a:effectLst>
                <a:cs typeface="Times New Roman" pitchFamily="18" charset="0"/>
              </a:rPr>
              <a:t>Спальное помещение</a:t>
            </a:r>
            <a:endParaRPr lang="en-US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ru-RU" dirty="0"/>
              <a:t>Комната информирования и досуга</a:t>
            </a:r>
            <a:endParaRPr lang="en-US" dirty="0"/>
          </a:p>
        </p:txBody>
      </p:sp>
      <p:pic>
        <p:nvPicPr>
          <p:cNvPr id="20" name="Рисунок 19"/>
          <p:cNvPicPr>
            <a:picLocks noGrp="1" noChangeAspect="1"/>
          </p:cNvPicPr>
          <p:nvPr>
            <p:ph type="pic" idx="14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3" t="16975" b="8349"/>
          <a:stretch/>
        </p:blipFill>
        <p:spPr>
          <a:xfrm>
            <a:off x="670628" y="3796611"/>
            <a:ext cx="3419395" cy="2142000"/>
          </a:xfrm>
        </p:spPr>
      </p:pic>
    </p:spTree>
    <p:extLst>
      <p:ext uri="{BB962C8B-B14F-4D97-AF65-F5344CB8AC3E}">
        <p14:creationId xmlns:p14="http://schemas.microsoft.com/office/powerpoint/2010/main" val="149873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КАЗАРМЕННО-ЖИЛИЩНЫЙ ФОНД НАУЧНОЙ РОТЫ</a:t>
            </a:r>
            <a:endParaRPr lang="en-US" dirty="0"/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9" b="8299"/>
          <a:stretch>
            <a:fillRect/>
          </a:stretch>
        </p:blipFill>
        <p:spPr/>
      </p:pic>
      <p:pic>
        <p:nvPicPr>
          <p:cNvPr id="13" name="Рисунок 12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1" r="5081"/>
          <a:stretch>
            <a:fillRect/>
          </a:stretch>
        </p:blipFill>
        <p:spPr/>
      </p:pic>
      <p:pic>
        <p:nvPicPr>
          <p:cNvPr id="14" name="Рисунок 13"/>
          <p:cNvPicPr>
            <a:picLocks noGrp="1" noChangeAspect="1"/>
          </p:cNvPicPr>
          <p:nvPr>
            <p:ph type="pic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5" b="8275"/>
          <a:stretch>
            <a:fillRect/>
          </a:stretch>
        </p:blipFill>
        <p:spPr/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C409-A9E0-4091-B9FA-9154A4AEDD16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Компьютерный класс</a:t>
            </a:r>
            <a:endParaRPr lang="en-US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ru-RU" dirty="0"/>
              <a:t>Комната бытового обслуживания</a:t>
            </a:r>
            <a:endParaRPr lang="en-US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ru-RU" dirty="0"/>
              <a:t>Комната бытового обслуживания</a:t>
            </a:r>
            <a:endParaRPr lang="en-US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ru-RU" dirty="0"/>
              <a:t>Чайная комната</a:t>
            </a:r>
          </a:p>
        </p:txBody>
      </p:sp>
      <p:pic>
        <p:nvPicPr>
          <p:cNvPr id="19" name="Рисунок 18"/>
          <p:cNvPicPr>
            <a:picLocks noGrp="1" noChangeAspect="1"/>
          </p:cNvPicPr>
          <p:nvPr>
            <p:ph type="pic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" r="49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7857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КАЗАРМЕННО-ЖИЛИЩНЫЙ ФОНД НАУЧНОЙ РОТЫ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C409-A9E0-4091-B9FA-9154A4AEDD16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Комната для умывания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ru-RU" dirty="0"/>
              <a:t>Туалет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ru-RU" dirty="0"/>
              <a:t>Душевая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ru-RU" dirty="0" err="1"/>
              <a:t>Постирочная</a:t>
            </a:r>
            <a:endParaRPr lang="en-US" dirty="0"/>
          </a:p>
        </p:txBody>
      </p:sp>
      <p:pic>
        <p:nvPicPr>
          <p:cNvPr id="29" name="Рисунок 28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" b="1807"/>
          <a:stretch>
            <a:fillRect/>
          </a:stretch>
        </p:blipFill>
        <p:spPr/>
      </p:pic>
      <p:pic>
        <p:nvPicPr>
          <p:cNvPr id="38" name="Рисунок 37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" r="4837"/>
          <a:stretch>
            <a:fillRect/>
          </a:stretch>
        </p:blipFill>
        <p:spPr/>
      </p:pic>
      <p:pic>
        <p:nvPicPr>
          <p:cNvPr id="40" name="Рисунок 39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9" r="6569"/>
          <a:stretch>
            <a:fillRect/>
          </a:stretch>
        </p:blipFill>
        <p:spPr/>
      </p:pic>
      <p:pic>
        <p:nvPicPr>
          <p:cNvPr id="42" name="Рисунок 41"/>
          <p:cNvPicPr>
            <a:picLocks noGrp="1" noChangeAspect="1"/>
          </p:cNvPicPr>
          <p:nvPr>
            <p:ph type="pic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7" r="57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1384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8784</TotalTime>
  <Words>268</Words>
  <Application>Microsoft Office PowerPoint</Application>
  <PresentationFormat>Экран (4:3)</PresentationFormat>
  <Paragraphs>94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Roboto Medium</vt:lpstr>
      <vt:lpstr>Segoe UI</vt:lpstr>
      <vt:lpstr>Segoe UI Symbol</vt:lpstr>
      <vt:lpstr>Times New Roman</vt:lpstr>
      <vt:lpstr>Тема Office</vt:lpstr>
      <vt:lpstr>НАУЧНАЯ РОТА ВОЙСК РАДИОЭЛЕКТРОННОЙ БОРЬБЫ ВС РФ</vt:lpstr>
      <vt:lpstr>НАПРАВЛЕНИЯ НАУЧНО-ИССЛЕДОВАТЕЛЬСКОЙ  ДЕЯТЕЛЬНОСТИ</vt:lpstr>
      <vt:lpstr>УЧАСТИЕ В НАУЧНЫХ МЕРОПРИЯТИЯХ</vt:lpstr>
      <vt:lpstr>ОРГАНИЗАЦИЯ БОЕВОЙ ПОДГОТОВКИ</vt:lpstr>
      <vt:lpstr>УЧЕБНО-МАТЕРИАЛЬНАЯ БАЗА НАУЧНОЙ РОТЫ</vt:lpstr>
      <vt:lpstr>УЧЕБНО-МАТЕРИАЛЬНАЯ БАЗА НАУЧНОЙ РОТЫ</vt:lpstr>
      <vt:lpstr>КАЗАРМЕННО-ЖИЛИЩНЫЙ ФОНД НАУЧНОЙ РОТЫ</vt:lpstr>
      <vt:lpstr>КАЗАРМЕННО-ЖИЛИЩНЫЙ ФОНД НАУЧНОЙ РОТЫ</vt:lpstr>
      <vt:lpstr>КАЗАРМЕННО-ЖИЛИЩНЫЙ ФОНД НАУЧНОЙ РОТЫ</vt:lpstr>
      <vt:lpstr>МЕДИЦИНСКОЕ ОБЕСПЕЧЕНИЕ</vt:lpstr>
      <vt:lpstr>ПРОДОВОЛЬСТВЕННОЕ ОБЕСПЕЧЕНИЕ</vt:lpstr>
      <vt:lpstr>ВЕЩЕВОЕ ОБЕСПЕЧЕНИЕ</vt:lpstr>
      <vt:lpstr>КУЛЬТУРНО-ДОСУГОВЫЕ МЕРОПРИЯТИЯ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Andrew Silkin</dc:creator>
  <cp:lastModifiedBy>АРМ №10</cp:lastModifiedBy>
  <cp:revision>770</cp:revision>
  <cp:lastPrinted>2018-02-16T08:08:49Z</cp:lastPrinted>
  <dcterms:created xsi:type="dcterms:W3CDTF">2016-11-09T09:17:52Z</dcterms:created>
  <dcterms:modified xsi:type="dcterms:W3CDTF">2021-09-10T09:15:03Z</dcterms:modified>
</cp:coreProperties>
</file>