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8" r:id="rId2"/>
    <p:sldId id="260" r:id="rId3"/>
    <p:sldId id="275" r:id="rId4"/>
    <p:sldId id="278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B5E5"/>
    <a:srgbClr val="6060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5057" autoAdjust="0"/>
  </p:normalViewPr>
  <p:slideViewPr>
    <p:cSldViewPr>
      <p:cViewPr varScale="1">
        <p:scale>
          <a:sx n="110" d="100"/>
          <a:sy n="110" d="100"/>
        </p:scale>
        <p:origin x="-20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&#1084;&#1072;&#1075;&#1080;&#1089;&#1090;&#1088;&#1086;&#1074;%202021%20&#8212;2\&#1040;&#1085;&#1082;&#1077;&#1090;&#1080;&#1088;&#1086;&#1074;&#1072;&#1085;&#1080;&#1077;%20&#1084;&#1072;&#1075;&#1080;&#1089;&#1090;&#1088;&#1086;&#107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&#1084;&#1072;&#1075;&#1080;&#1089;&#1090;&#1088;&#1086;&#1074;%202021%20&#8212;2\&#1040;&#1085;&#1082;&#1077;&#1090;&#1080;&#1088;&#1086;&#1074;&#1072;&#1085;&#1080;&#1077;%20&#1084;&#1072;&#1075;&#1080;&#1089;&#1090;&#1088;&#1086;&#107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40;&#1085;&#1082;&#1077;&#1090;&#1080;&#1088;&#1086;&#1074;&#1072;&#1085;&#1080;&#1077;%20&#1084;&#1072;&#1075;&#1080;&#1089;&#1090;&#1088;&#1086;&#107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&#1084;&#1072;&#1075;&#1080;&#1089;&#1090;&#1088;&#1086;&#1074;%202021%20&#8212;2\&#1040;&#1085;&#1082;&#1077;&#1090;&#1080;&#1088;&#1086;&#1074;&#1072;&#1085;&#1080;&#1077;%20&#1084;&#1072;&#1075;&#1080;&#1089;&#1090;&#1088;&#1086;&#107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&#1084;&#1072;&#1075;&#1080;&#1089;&#1090;&#1088;&#1086;&#1074;%202021%20&#8212;2\&#1040;&#1085;&#1082;&#1077;&#1090;&#1080;&#1088;&#1086;&#1074;&#1072;&#1085;&#1080;&#1077;%20&#1084;&#1072;&#1075;&#1080;&#1089;&#1090;&#1088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&#1084;&#1072;&#1075;&#1080;&#1089;&#1090;&#1088;&#1086;&#1074;%202021%20&#8212;2\&#1040;&#1085;&#1082;&#1077;&#1090;&#1080;&#1088;&#1086;&#1074;&#1072;&#1085;&#1080;&#1077;%20&#1084;&#1072;&#1075;&#1080;&#1089;&#1090;&#1088;&#1086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40;&#1085;&#1082;&#1077;&#1090;&#1080;&#1088;&#1086;&#1074;&#1072;&#1085;&#1080;&#1077;%20&#1084;&#1072;&#1075;&#1080;&#1089;&#1090;&#1088;&#1086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&#1084;&#1072;&#1075;&#1080;&#1089;&#1090;&#1088;&#1086;&#1074;%202021%20&#8212;2\&#1040;&#1085;&#1082;&#1077;&#1090;&#1080;&#1088;&#1086;&#1074;&#1072;&#1085;&#1080;&#1077;%20&#1084;&#1072;&#1075;&#1080;&#1089;&#1090;&#1088;&#1086;&#107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&#1084;&#1072;&#1075;&#1080;&#1089;&#1090;&#1088;&#1086;&#1074;%202021%20&#8212;2\&#1040;&#1085;&#1082;&#1077;&#1090;&#1080;&#1088;&#1086;&#1074;&#1072;&#1085;&#1080;&#1077;%20&#1084;&#1072;&#1075;&#1080;&#1089;&#1090;&#1088;&#1086;&#107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&#1084;&#1072;&#1075;&#1080;&#1089;&#1090;&#1088;&#1086;&#1074;%202021%20&#8212;2\&#1040;&#1085;&#1082;&#1077;&#1090;&#1080;&#1088;&#1086;&#1074;&#1072;&#1085;&#1080;&#1077;%20&#1084;&#1072;&#1075;&#1080;&#1089;&#1090;&#1088;&#1086;&#107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40;&#1085;&#1082;&#1077;&#1090;&#1080;&#1088;&#1086;&#1074;&#1072;&#1085;&#1080;&#1077;%20&#1084;&#1072;&#1075;&#1080;&#1089;&#1090;&#1088;&#1086;&#107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&#1084;&#1072;&#1075;&#1080;&#1089;&#1090;&#1088;&#1086;&#1074;%202021%20&#8212;2\&#1040;&#1085;&#1082;&#1077;&#1090;&#1080;&#1088;&#1086;&#1074;&#1072;&#1085;&#1080;&#1077;%20&#1084;&#1072;&#1075;&#1080;&#1089;&#1090;&#1088;&#1086;&#107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40;&#1085;&#1082;&#1077;&#1090;&#1080;&#1088;&#1086;&#1074;&#1072;&#1085;&#1080;&#1077;%20&#1084;&#1072;&#1075;&#1080;&#1089;&#1090;&#1088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10"/>
      <c:rotY val="100"/>
      <c:rAngAx val="1"/>
    </c:view3D>
    <c:floor>
      <c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c:spPr>
    </c:floor>
    <c:plotArea>
      <c:layout>
        <c:manualLayout>
          <c:layoutTarget val="inner"/>
          <c:xMode val="edge"/>
          <c:yMode val="edge"/>
          <c:x val="9.1225496017684222E-3"/>
          <c:y val="1.1039558417663343E-2"/>
          <c:w val="0.96655065146018393"/>
          <c:h val="0.84426266311677567"/>
        </c:manualLayout>
      </c:layout>
      <c:bar3DChart>
        <c:barDir val="col"/>
        <c:grouping val="clustered"/>
        <c:ser>
          <c:idx val="1"/>
          <c:order val="0"/>
          <c:tx>
            <c:strRef>
              <c:f>Лист2!$A$2</c:f>
              <c:strCache>
                <c:ptCount val="1"/>
                <c:pt idx="0">
                  <c:v>оснащенность учебных аудиторий, используемых для проведения учебных занятий, оборудованием и техническими средствами обучения;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Лист2!$B$2:$K$2</c:f>
              <c:numCache>
                <c:formatCode>General</c:formatCode>
                <c:ptCount val="10"/>
                <c:pt idx="0">
                  <c:v>0.9</c:v>
                </c:pt>
                <c:pt idx="2">
                  <c:v>3.1</c:v>
                </c:pt>
                <c:pt idx="3">
                  <c:v>1.8</c:v>
                </c:pt>
                <c:pt idx="4">
                  <c:v>7</c:v>
                </c:pt>
                <c:pt idx="5">
                  <c:v>7.9</c:v>
                </c:pt>
                <c:pt idx="6">
                  <c:v>15.8</c:v>
                </c:pt>
                <c:pt idx="7">
                  <c:v>19.600000000000001</c:v>
                </c:pt>
                <c:pt idx="8">
                  <c:v>13.6</c:v>
                </c:pt>
                <c:pt idx="9" formatCode="0.0">
                  <c:v>30.3</c:v>
                </c:pt>
              </c:numCache>
            </c:numRef>
          </c:val>
        </c:ser>
        <c:shape val="cone"/>
        <c:axId val="122487168"/>
        <c:axId val="122489088"/>
        <c:axId val="0"/>
      </c:bar3DChart>
      <c:catAx>
        <c:axId val="122487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dirty="0" smtClean="0">
                    <a:latin typeface="Times New Roman" pitchFamily="18" charset="0"/>
                    <a:cs typeface="Times New Roman" pitchFamily="18" charset="0"/>
                  </a:rPr>
                  <a:t>баллы</a:t>
                </a:r>
                <a:endParaRPr lang="ru-RU" sz="12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92959019879017279"/>
              <c:y val="0.83376847016998246"/>
            </c:manualLayout>
          </c:layout>
        </c:title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489088"/>
        <c:crosses val="autoZero"/>
        <c:auto val="1"/>
        <c:lblAlgn val="ctr"/>
        <c:lblOffset val="100"/>
      </c:catAx>
      <c:valAx>
        <c:axId val="122489088"/>
        <c:scaling>
          <c:orientation val="minMax"/>
        </c:scaling>
        <c:delete val="1"/>
        <c:axPos val="l"/>
        <c:numFmt formatCode="General" sourceLinked="1"/>
        <c:tickLblPos val="none"/>
        <c:crossAx val="122487168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5"/>
  <c:chart>
    <c:autoTitleDeleted val="1"/>
    <c:view3D>
      <c:rotX val="10"/>
      <c:rotY val="120"/>
      <c:rAngAx val="1"/>
    </c:view3D>
    <c:floor>
      <c:spPr>
        <a:solidFill>
          <a:schemeClr val="accent6">
            <a:lumMod val="60000"/>
            <a:lumOff val="40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9650456691896538E-3"/>
          <c:y val="0.20486003451903159"/>
          <c:w val="0.95847386852552963"/>
          <c:h val="0.67089555439811466"/>
        </c:manualLayout>
      </c:layout>
      <c:bar3DChart>
        <c:barDir val="col"/>
        <c:grouping val="clustered"/>
        <c:ser>
          <c:idx val="1"/>
          <c:order val="0"/>
          <c:tx>
            <c:strRef>
              <c:f>Лист8!$A$2</c:f>
              <c:strCache>
                <c:ptCount val="1"/>
                <c:pt idx="0">
                  <c:v>соответствие материальной оснащенности организаций-баз практик задачам, которые перед Вами ставились руководителем практики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Лист8!$B$2:$K$2</c:f>
              <c:numCache>
                <c:formatCode>General</c:formatCode>
                <c:ptCount val="10"/>
                <c:pt idx="0" formatCode="0.0">
                  <c:v>1.8</c:v>
                </c:pt>
                <c:pt idx="1">
                  <c:v>0.4</c:v>
                </c:pt>
                <c:pt idx="2">
                  <c:v>0.9</c:v>
                </c:pt>
                <c:pt idx="3">
                  <c:v>1.3</c:v>
                </c:pt>
                <c:pt idx="4">
                  <c:v>3.9</c:v>
                </c:pt>
                <c:pt idx="5">
                  <c:v>7</c:v>
                </c:pt>
                <c:pt idx="6">
                  <c:v>12.3</c:v>
                </c:pt>
                <c:pt idx="7">
                  <c:v>15.8</c:v>
                </c:pt>
                <c:pt idx="8">
                  <c:v>16.7</c:v>
                </c:pt>
                <c:pt idx="9">
                  <c:v>39.9</c:v>
                </c:pt>
              </c:numCache>
            </c:numRef>
          </c:val>
        </c:ser>
        <c:shape val="cylinder"/>
        <c:axId val="123873152"/>
        <c:axId val="123875328"/>
        <c:axId val="0"/>
      </c:bar3DChart>
      <c:catAx>
        <c:axId val="1238731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баллы</a:t>
                </a:r>
              </a:p>
            </c:rich>
          </c:tx>
          <c:layout>
            <c:manualLayout>
              <c:xMode val="edge"/>
              <c:yMode val="edge"/>
              <c:x val="0.88727934097843508"/>
              <c:y val="0.88410102433693838"/>
            </c:manualLayout>
          </c:layout>
        </c:title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875328"/>
        <c:crosses val="autoZero"/>
        <c:auto val="1"/>
        <c:lblAlgn val="ctr"/>
        <c:lblOffset val="100"/>
      </c:catAx>
      <c:valAx>
        <c:axId val="123875328"/>
        <c:scaling>
          <c:orientation val="minMax"/>
        </c:scaling>
        <c:delete val="1"/>
        <c:axPos val="l"/>
        <c:numFmt formatCode="0.0" sourceLinked="1"/>
        <c:tickLblPos val="none"/>
        <c:crossAx val="123873152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5"/>
  <c:chart>
    <c:autoTitleDeleted val="1"/>
    <c:view3D>
      <c:rotY val="30"/>
      <c:rAngAx val="1"/>
    </c:view3D>
    <c:floor>
      <c:spPr>
        <a:gradFill rotWithShape="1">
          <a:gsLst>
            <a:gs pos="0">
              <a:schemeClr val="accent3">
                <a:tint val="0"/>
              </a:schemeClr>
            </a:gs>
            <a:gs pos="44000">
              <a:schemeClr val="accent3">
                <a:tint val="60000"/>
                <a:satMod val="120000"/>
              </a:schemeClr>
            </a:gs>
            <a:gs pos="100000">
              <a:schemeClr val="accent3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/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2.1164315076102655E-2"/>
          <c:w val="0.9584437111723465"/>
          <c:h val="0.78401844239528962"/>
        </c:manualLayout>
      </c:layout>
      <c:bar3DChart>
        <c:barDir val="col"/>
        <c:grouping val="clustered"/>
        <c:shape val="cylinder"/>
        <c:axId val="123882112"/>
        <c:axId val="123904768"/>
        <c:axId val="0"/>
      </c:bar3DChart>
      <c:catAx>
        <c:axId val="123882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dirty="0" smtClean="0">
                    <a:latin typeface="Times New Roman" pitchFamily="18" charset="0"/>
                    <a:cs typeface="Times New Roman" pitchFamily="18" charset="0"/>
                  </a:rPr>
                  <a:t>баллы</a:t>
                </a:r>
                <a:endParaRPr lang="ru-RU" sz="12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93881623793213187"/>
              <c:y val="0.81714642817464722"/>
            </c:manualLayout>
          </c:layout>
        </c:title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904768"/>
        <c:crosses val="autoZero"/>
        <c:auto val="1"/>
        <c:lblAlgn val="ctr"/>
        <c:lblOffset val="100"/>
      </c:catAx>
      <c:valAx>
        <c:axId val="123904768"/>
        <c:scaling>
          <c:orientation val="minMax"/>
        </c:scaling>
        <c:delete val="1"/>
        <c:axPos val="l"/>
        <c:numFmt formatCode="General" sourceLinked="1"/>
        <c:tickLblPos val="none"/>
        <c:crossAx val="123882112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5"/>
  <c:chart>
    <c:autoTitleDeleted val="1"/>
    <c:view3D>
      <c:rotX val="10"/>
      <c:rotY val="140"/>
      <c:rAngAx val="1"/>
    </c:view3D>
    <c:floor>
      <c:spPr>
        <a:solidFill>
          <a:schemeClr val="accent6">
            <a:lumMod val="60000"/>
            <a:lumOff val="40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1"/>
          <c:order val="0"/>
          <c:tx>
            <c:strRef>
              <c:f>Лист9!$A$2</c:f>
              <c:strCache>
                <c:ptCount val="1"/>
                <c:pt idx="0">
                  <c:v>компетентность и заинтересованность работника организации-базы практики, отвечавшего за Вашу практическую подготовку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Лист9!$B$2:$K$2</c:f>
              <c:numCache>
                <c:formatCode>General</c:formatCode>
                <c:ptCount val="10"/>
                <c:pt idx="0">
                  <c:v>1.8</c:v>
                </c:pt>
                <c:pt idx="1">
                  <c:v>0.9</c:v>
                </c:pt>
                <c:pt idx="2">
                  <c:v>1.3</c:v>
                </c:pt>
                <c:pt idx="3">
                  <c:v>1.3</c:v>
                </c:pt>
                <c:pt idx="4">
                  <c:v>5.7</c:v>
                </c:pt>
                <c:pt idx="5">
                  <c:v>3.8</c:v>
                </c:pt>
                <c:pt idx="6">
                  <c:v>8.8000000000000007</c:v>
                </c:pt>
                <c:pt idx="7">
                  <c:v>15.4</c:v>
                </c:pt>
                <c:pt idx="8">
                  <c:v>14.5</c:v>
                </c:pt>
                <c:pt idx="9">
                  <c:v>46.5</c:v>
                </c:pt>
              </c:numCache>
            </c:numRef>
          </c:val>
        </c:ser>
        <c:gapWidth val="117"/>
        <c:gapDepth val="267"/>
        <c:shape val="cylinder"/>
        <c:axId val="123732352"/>
        <c:axId val="123734272"/>
        <c:axId val="0"/>
      </c:bar3DChart>
      <c:catAx>
        <c:axId val="123732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 dirty="0" smtClean="0">
                    <a:latin typeface="Times New Roman" pitchFamily="18" charset="0"/>
                    <a:cs typeface="Times New Roman" pitchFamily="18" charset="0"/>
                  </a:rPr>
                  <a:t>баллы</a:t>
                </a:r>
                <a:endParaRPr lang="ru-RU" sz="12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90342118419590756"/>
              <c:y val="0.85371483002006465"/>
            </c:manualLayout>
          </c:layout>
        </c:title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734272"/>
        <c:crosses val="autoZero"/>
        <c:auto val="1"/>
        <c:lblAlgn val="ctr"/>
        <c:lblOffset val="100"/>
      </c:catAx>
      <c:valAx>
        <c:axId val="123734272"/>
        <c:scaling>
          <c:orientation val="minMax"/>
        </c:scaling>
        <c:delete val="1"/>
        <c:axPos val="l"/>
        <c:numFmt formatCode="General" sourceLinked="1"/>
        <c:tickLblPos val="none"/>
        <c:crossAx val="123732352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10"/>
      <c:rotY val="120"/>
      <c:rAngAx val="1"/>
    </c:view3D>
    <c:floor>
      <c:spPr>
        <a:solidFill>
          <a:schemeClr val="accent6">
            <a:lumMod val="60000"/>
            <a:lumOff val="40000"/>
          </a:schemeClr>
        </a:solidFill>
      </c:spPr>
    </c:floor>
    <c:plotArea>
      <c:layout/>
      <c:bar3DChart>
        <c:barDir val="col"/>
        <c:grouping val="clustered"/>
        <c:ser>
          <c:idx val="1"/>
          <c:order val="0"/>
          <c:tx>
            <c:strRef>
              <c:f>Лист10!$A$2</c:f>
              <c:strCache>
                <c:ptCount val="1"/>
                <c:pt idx="0">
                  <c:v>полезность практик, которые Вы проходили, для Вашей будущей профессиональной деятельности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Лист10!$B$2:$K$2</c:f>
              <c:numCache>
                <c:formatCode>General</c:formatCode>
                <c:ptCount val="10"/>
                <c:pt idx="0">
                  <c:v>3.1</c:v>
                </c:pt>
                <c:pt idx="1">
                  <c:v>0.9</c:v>
                </c:pt>
                <c:pt idx="2">
                  <c:v>2.2000000000000002</c:v>
                </c:pt>
                <c:pt idx="3">
                  <c:v>2.2000000000000002</c:v>
                </c:pt>
                <c:pt idx="4">
                  <c:v>3.1</c:v>
                </c:pt>
                <c:pt idx="5">
                  <c:v>5.3</c:v>
                </c:pt>
                <c:pt idx="6">
                  <c:v>7.8</c:v>
                </c:pt>
                <c:pt idx="7">
                  <c:v>11.4</c:v>
                </c:pt>
                <c:pt idx="8">
                  <c:v>17.5</c:v>
                </c:pt>
                <c:pt idx="9">
                  <c:v>46.5</c:v>
                </c:pt>
              </c:numCache>
            </c:numRef>
          </c:val>
        </c:ser>
        <c:shape val="cylinder"/>
        <c:axId val="123791616"/>
        <c:axId val="123793792"/>
        <c:axId val="0"/>
      </c:bar3DChart>
      <c:catAx>
        <c:axId val="1237916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 dirty="0" smtClean="0">
                    <a:latin typeface="Times New Roman" pitchFamily="18" charset="0"/>
                    <a:cs typeface="Times New Roman" pitchFamily="18" charset="0"/>
                  </a:rPr>
                  <a:t>баллы</a:t>
                </a:r>
                <a:endParaRPr lang="ru-RU" sz="11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94708631408104416"/>
              <c:y val="0.86970752559996178"/>
            </c:manualLayout>
          </c:layout>
        </c:title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793792"/>
        <c:crosses val="autoZero"/>
        <c:auto val="1"/>
        <c:lblAlgn val="ctr"/>
        <c:lblOffset val="100"/>
      </c:catAx>
      <c:valAx>
        <c:axId val="123793792"/>
        <c:scaling>
          <c:orientation val="minMax"/>
        </c:scaling>
        <c:delete val="1"/>
        <c:axPos val="l"/>
        <c:numFmt formatCode="General" sourceLinked="1"/>
        <c:tickLblPos val="none"/>
        <c:crossAx val="123791616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autoTitleDeleted val="1"/>
    <c:view3D>
      <c:rotX val="10"/>
      <c:rotY val="60"/>
      <c:rAngAx val="1"/>
    </c:view3D>
    <c:floor>
      <c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8588460409160908E-2"/>
          <c:y val="3.3522137387033621E-2"/>
          <c:w val="0.96406450870538196"/>
          <c:h val="0.8296027452888376"/>
        </c:manualLayout>
      </c:layout>
      <c:bar3DChart>
        <c:barDir val="col"/>
        <c:grouping val="clustered"/>
        <c:ser>
          <c:idx val="1"/>
          <c:order val="0"/>
          <c:tx>
            <c:strRef>
              <c:f>Лист3!$A$2</c:f>
              <c:strCache>
                <c:ptCount val="1"/>
                <c:pt idx="0">
                  <c:v>качество и достаточность программного обеспечения, используемого при освоении учебных дисциплин;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Лист3!$B$2:$K$2</c:f>
              <c:numCache>
                <c:formatCode>General</c:formatCode>
                <c:ptCount val="10"/>
                <c:pt idx="0">
                  <c:v>0.9</c:v>
                </c:pt>
                <c:pt idx="2">
                  <c:v>1.3</c:v>
                </c:pt>
                <c:pt idx="3">
                  <c:v>1.8</c:v>
                </c:pt>
                <c:pt idx="4">
                  <c:v>6.6</c:v>
                </c:pt>
                <c:pt idx="5">
                  <c:v>9.2000000000000011</c:v>
                </c:pt>
                <c:pt idx="6">
                  <c:v>14</c:v>
                </c:pt>
                <c:pt idx="7">
                  <c:v>16.2</c:v>
                </c:pt>
                <c:pt idx="8">
                  <c:v>15.4</c:v>
                </c:pt>
                <c:pt idx="9">
                  <c:v>34.6</c:v>
                </c:pt>
              </c:numCache>
            </c:numRef>
          </c:val>
        </c:ser>
        <c:shape val="pyramid"/>
        <c:axId val="122538240"/>
        <c:axId val="122642816"/>
        <c:axId val="0"/>
      </c:bar3DChart>
      <c:catAx>
        <c:axId val="122538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баллы</a:t>
                </a:r>
              </a:p>
            </c:rich>
          </c:tx>
          <c:layout>
            <c:manualLayout>
              <c:xMode val="edge"/>
              <c:yMode val="edge"/>
              <c:x val="0.91878816540225605"/>
              <c:y val="0.86056673779541748"/>
            </c:manualLayout>
          </c:layout>
        </c:title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642816"/>
        <c:crosses val="autoZero"/>
        <c:auto val="1"/>
        <c:lblAlgn val="ctr"/>
        <c:lblOffset val="100"/>
      </c:catAx>
      <c:valAx>
        <c:axId val="122642816"/>
        <c:scaling>
          <c:orientation val="minMax"/>
        </c:scaling>
        <c:delete val="1"/>
        <c:axPos val="l"/>
        <c:numFmt formatCode="General" sourceLinked="1"/>
        <c:tickLblPos val="none"/>
        <c:crossAx val="122538240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Y val="50"/>
      <c:depthPercent val="100"/>
      <c:rAngAx val="1"/>
    </c:view3D>
    <c:floor>
      <c:spPr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lumMod val="80000"/>
            </a:schemeClr>
          </a:solidFill>
          <a:prstDash val="solid"/>
        </a:ln>
        <a:effectLst/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7637711122667038"/>
          <c:y val="0.17796717031441001"/>
          <c:w val="0.77804508649366111"/>
          <c:h val="0.62285746028219291"/>
        </c:manualLayout>
      </c:layout>
      <c:bar3DChart>
        <c:barDir val="col"/>
        <c:grouping val="clustered"/>
        <c:shape val="pyramid"/>
        <c:axId val="122672256"/>
        <c:axId val="122674176"/>
        <c:axId val="0"/>
      </c:bar3DChart>
      <c:catAx>
        <c:axId val="1226722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баллы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674176"/>
        <c:crosses val="autoZero"/>
        <c:auto val="1"/>
        <c:lblAlgn val="ctr"/>
        <c:lblOffset val="100"/>
      </c:catAx>
      <c:valAx>
        <c:axId val="122674176"/>
        <c:scaling>
          <c:orientation val="minMax"/>
        </c:scaling>
        <c:delete val="1"/>
        <c:axPos val="l"/>
        <c:numFmt formatCode="General" sourceLinked="1"/>
        <c:tickLblPos val="none"/>
        <c:crossAx val="12267225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5"/>
  <c:chart>
    <c:autoTitleDeleted val="1"/>
    <c:view3D>
      <c:rotX val="10"/>
      <c:rotY val="50"/>
      <c:rAngAx val="1"/>
    </c:view3D>
    <c:floor>
      <c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60000"/>
              <a:lumOff val="40000"/>
            </a:schemeClr>
          </a:solidFill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0372767828228139E-3"/>
          <c:y val="3.4129110175497746E-2"/>
          <c:w val="0.96514323278468306"/>
          <c:h val="0.8995679119944513"/>
        </c:manualLayout>
      </c:layout>
      <c:bar3DChart>
        <c:barDir val="col"/>
        <c:grouping val="clustered"/>
        <c:ser>
          <c:idx val="1"/>
          <c:order val="0"/>
          <c:tx>
            <c:strRef>
              <c:f>Лист4!$A$2</c:f>
              <c:strCache>
                <c:ptCount val="1"/>
                <c:pt idx="0">
                  <c:v>качество и достаточность электронно-библиотечных систем, доступ к которым обеспечивает университет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Лист4!$B$2:$K$2</c:f>
              <c:numCache>
                <c:formatCode>General</c:formatCode>
                <c:ptCount val="10"/>
                <c:pt idx="0">
                  <c:v>0.9</c:v>
                </c:pt>
                <c:pt idx="1">
                  <c:v>0.9</c:v>
                </c:pt>
                <c:pt idx="3">
                  <c:v>1.3</c:v>
                </c:pt>
                <c:pt idx="4">
                  <c:v>7.4</c:v>
                </c:pt>
                <c:pt idx="5">
                  <c:v>5.3</c:v>
                </c:pt>
                <c:pt idx="6">
                  <c:v>7.5</c:v>
                </c:pt>
                <c:pt idx="7">
                  <c:v>18</c:v>
                </c:pt>
                <c:pt idx="8">
                  <c:v>17.100000000000001</c:v>
                </c:pt>
                <c:pt idx="9">
                  <c:v>41.6</c:v>
                </c:pt>
              </c:numCache>
            </c:numRef>
          </c:val>
        </c:ser>
        <c:shape val="pyramid"/>
        <c:axId val="123511552"/>
        <c:axId val="123513472"/>
        <c:axId val="0"/>
      </c:bar3DChart>
      <c:catAx>
        <c:axId val="123511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баллы</a:t>
                </a:r>
              </a:p>
            </c:rich>
          </c:tx>
          <c:layout>
            <c:manualLayout>
              <c:xMode val="edge"/>
              <c:yMode val="edge"/>
              <c:x val="0.93218728122327199"/>
              <c:y val="0.91653872749771059"/>
            </c:manualLayout>
          </c:layout>
        </c:title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513472"/>
        <c:crosses val="autoZero"/>
        <c:auto val="1"/>
        <c:lblAlgn val="ctr"/>
        <c:lblOffset val="100"/>
      </c:catAx>
      <c:valAx>
        <c:axId val="123513472"/>
        <c:scaling>
          <c:orientation val="minMax"/>
        </c:scaling>
        <c:delete val="1"/>
        <c:axPos val="l"/>
        <c:numFmt formatCode="General" sourceLinked="1"/>
        <c:tickLblPos val="none"/>
        <c:crossAx val="123511552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autoTitleDeleted val="1"/>
    <c:view3D>
      <c:rotY val="60"/>
      <c:rAngAx val="1"/>
    </c:view3D>
    <c:floor>
      <c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8621959213029426E-3"/>
          <c:y val="0.19557788035116314"/>
          <c:w val="0.97133384168224168"/>
          <c:h val="0.71398497601592903"/>
        </c:manualLayout>
      </c:layout>
      <c:bar3DChart>
        <c:barDir val="col"/>
        <c:grouping val="clustered"/>
        <c:ser>
          <c:idx val="1"/>
          <c:order val="0"/>
          <c:tx>
            <c:strRef>
              <c:f>Лист5!$A$2</c:f>
              <c:strCache>
                <c:ptCount val="1"/>
                <c:pt idx="0">
                  <c:v>уровень предоставляемого университетом доступа (удаленного доступа) к современным профессиональным базам данных и информационным справочным системам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Лист5!$B$2:$K$2</c:f>
              <c:numCache>
                <c:formatCode>General</c:formatCode>
                <c:ptCount val="10"/>
                <c:pt idx="0">
                  <c:v>1.3</c:v>
                </c:pt>
                <c:pt idx="1">
                  <c:v>0.9</c:v>
                </c:pt>
                <c:pt idx="2">
                  <c:v>1.8</c:v>
                </c:pt>
                <c:pt idx="3">
                  <c:v>2.2000000000000002</c:v>
                </c:pt>
                <c:pt idx="4">
                  <c:v>4.4000000000000004</c:v>
                </c:pt>
                <c:pt idx="5">
                  <c:v>6.5</c:v>
                </c:pt>
                <c:pt idx="6">
                  <c:v>10.1</c:v>
                </c:pt>
                <c:pt idx="7">
                  <c:v>16.2</c:v>
                </c:pt>
                <c:pt idx="8">
                  <c:v>19.3</c:v>
                </c:pt>
                <c:pt idx="9">
                  <c:v>37.300000000000004</c:v>
                </c:pt>
              </c:numCache>
            </c:numRef>
          </c:val>
        </c:ser>
        <c:shape val="pyramid"/>
        <c:axId val="123542144"/>
        <c:axId val="123556608"/>
        <c:axId val="0"/>
      </c:bar3DChart>
      <c:catAx>
        <c:axId val="123542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100">
                    <a:latin typeface="Times New Roman" pitchFamily="18" charset="0"/>
                    <a:cs typeface="Times New Roman" pitchFamily="18" charset="0"/>
                  </a:rPr>
                  <a:t>баллы</a:t>
                </a:r>
              </a:p>
            </c:rich>
          </c:tx>
          <c:layout>
            <c:manualLayout>
              <c:xMode val="edge"/>
              <c:yMode val="edge"/>
              <c:x val="0.90199166041773871"/>
              <c:y val="0.89306302229462697"/>
            </c:manualLayout>
          </c:layout>
        </c:title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556608"/>
        <c:crosses val="autoZero"/>
        <c:auto val="1"/>
        <c:lblAlgn val="ctr"/>
        <c:lblOffset val="100"/>
      </c:catAx>
      <c:valAx>
        <c:axId val="123556608"/>
        <c:scaling>
          <c:orientation val="minMax"/>
        </c:scaling>
        <c:delete val="1"/>
        <c:axPos val="l"/>
        <c:numFmt formatCode="General" sourceLinked="1"/>
        <c:tickLblPos val="none"/>
        <c:crossAx val="123542144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5"/>
  <c:chart>
    <c:autoTitleDeleted val="1"/>
    <c:view3D>
      <c:rotX val="10"/>
      <c:rotY val="100"/>
      <c:rAngAx val="1"/>
    </c:view3D>
    <c:floor>
      <c:spPr>
        <a:solidFill>
          <a:schemeClr val="accent6">
            <a:lumMod val="60000"/>
            <a:lumOff val="40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1"/>
          <c:order val="0"/>
          <c:tx>
            <c:strRef>
              <c:f>Лист6!$A$2</c:f>
              <c:strCache>
                <c:ptCount val="1"/>
                <c:pt idx="0">
                  <c:v>удобство и эффективность электронно-информационной образовательной среды университета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Лист6!$B$2:$K$2</c:f>
              <c:numCache>
                <c:formatCode>General</c:formatCode>
                <c:ptCount val="10"/>
                <c:pt idx="0">
                  <c:v>1.3</c:v>
                </c:pt>
                <c:pt idx="1">
                  <c:v>0.9</c:v>
                </c:pt>
                <c:pt idx="2">
                  <c:v>0.9</c:v>
                </c:pt>
                <c:pt idx="3">
                  <c:v>2.2000000000000002</c:v>
                </c:pt>
                <c:pt idx="4" formatCode="0.0">
                  <c:v>7.5</c:v>
                </c:pt>
                <c:pt idx="5">
                  <c:v>6.1</c:v>
                </c:pt>
                <c:pt idx="6">
                  <c:v>11</c:v>
                </c:pt>
                <c:pt idx="7">
                  <c:v>16.7</c:v>
                </c:pt>
                <c:pt idx="8">
                  <c:v>18.8</c:v>
                </c:pt>
                <c:pt idx="9">
                  <c:v>34.6</c:v>
                </c:pt>
              </c:numCache>
            </c:numRef>
          </c:val>
        </c:ser>
        <c:shape val="pyramid"/>
        <c:axId val="123593472"/>
        <c:axId val="123595392"/>
        <c:axId val="0"/>
      </c:bar3DChart>
      <c:catAx>
        <c:axId val="123593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баллы</a:t>
                </a:r>
              </a:p>
            </c:rich>
          </c:tx>
          <c:layout>
            <c:manualLayout>
              <c:xMode val="edge"/>
              <c:yMode val="edge"/>
              <c:x val="0.93048116486082344"/>
              <c:y val="0.86201077484446176"/>
            </c:manualLayout>
          </c:layout>
        </c:title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595392"/>
        <c:crosses val="autoZero"/>
        <c:auto val="1"/>
        <c:lblAlgn val="ctr"/>
        <c:lblOffset val="100"/>
      </c:catAx>
      <c:valAx>
        <c:axId val="123595392"/>
        <c:scaling>
          <c:orientation val="minMax"/>
        </c:scaling>
        <c:delete val="1"/>
        <c:axPos val="l"/>
        <c:numFmt formatCode="General" sourceLinked="1"/>
        <c:tickLblPos val="none"/>
        <c:crossAx val="123593472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autoTitleDeleted val="1"/>
    <c:view3D>
      <c:rotX val="10"/>
      <c:rotY val="30"/>
      <c:rAngAx val="1"/>
    </c:view3D>
    <c:floor>
      <c:spPr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122181120"/>
        <c:axId val="122183040"/>
        <c:axId val="0"/>
      </c:bar3DChart>
      <c:catAx>
        <c:axId val="122181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1" dirty="0">
                    <a:latin typeface="Times New Roman" pitchFamily="18" charset="0"/>
                    <a:cs typeface="Times New Roman" pitchFamily="18" charset="0"/>
                  </a:rPr>
                  <a:t>баллы</a:t>
                </a:r>
              </a:p>
            </c:rich>
          </c:tx>
          <c:layout>
            <c:manualLayout>
              <c:xMode val="edge"/>
              <c:yMode val="edge"/>
              <c:x val="0.93591654816732672"/>
              <c:y val="0.87771546849326765"/>
            </c:manualLayout>
          </c:layout>
        </c:title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183040"/>
        <c:crosses val="autoZero"/>
        <c:auto val="1"/>
        <c:lblAlgn val="ctr"/>
        <c:lblOffset val="100"/>
      </c:catAx>
      <c:valAx>
        <c:axId val="122183040"/>
        <c:scaling>
          <c:orientation val="minMax"/>
        </c:scaling>
        <c:delete val="1"/>
        <c:axPos val="l"/>
        <c:numFmt formatCode="General" sourceLinked="1"/>
        <c:tickLblPos val="none"/>
        <c:crossAx val="122181120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autoTitleDeleted val="1"/>
    <c:view3D>
      <c:rotY val="130"/>
      <c:rAngAx val="1"/>
    </c:view3D>
    <c:floor>
      <c:spPr>
        <a:solidFill>
          <a:schemeClr val="accent1">
            <a:lumMod val="60000"/>
            <a:lumOff val="40000"/>
          </a:schemeClr>
        </a:solidFill>
      </c:spPr>
    </c:floor>
    <c:plotArea>
      <c:layout>
        <c:manualLayout>
          <c:layoutTarget val="inner"/>
          <c:xMode val="edge"/>
          <c:yMode val="edge"/>
          <c:x val="9.0445790923515609E-3"/>
          <c:y val="3.3575816951746391E-2"/>
          <c:w val="0.96683654332804425"/>
          <c:h val="0.86268283996270023"/>
        </c:manualLayout>
      </c:layout>
      <c:bar3DChart>
        <c:barDir val="col"/>
        <c:grouping val="clustered"/>
        <c:ser>
          <c:idx val="1"/>
          <c:order val="0"/>
          <c:tx>
            <c:strRef>
              <c:f>Лист7!$A$2</c:f>
              <c:strCache>
                <c:ptCount val="1"/>
                <c:pt idx="0">
                  <c:v>соответствие предлагаемых университетом баз практик профилю Вашей образовательной программы</c:v>
                </c:pt>
              </c:strCache>
            </c:strRef>
          </c:tx>
          <c:dLbls>
            <c:dLbl>
              <c:idx val="4"/>
              <c:layout>
                <c:manualLayout>
                  <c:x val="1.0552008941076767E-2"/>
                  <c:y val="4.7965452788209075E-3"/>
                </c:manualLayout>
              </c:layout>
              <c:showVal val="1"/>
            </c:dLbl>
            <c:dLbl>
              <c:idx val="6"/>
              <c:layout>
                <c:manualLayout>
                  <c:x val="1.5074298487252599E-2"/>
                  <c:y val="-4.7965452788209075E-3"/>
                </c:manualLayout>
              </c:layout>
              <c:showVal val="1"/>
            </c:dLbl>
            <c:dLbl>
              <c:idx val="7"/>
              <c:layout>
                <c:manualLayout>
                  <c:x val="7.5371492436263118E-3"/>
                  <c:y val="-1.4389635836462741E-2"/>
                </c:manualLayout>
              </c:layout>
              <c:showVal val="1"/>
            </c:dLbl>
            <c:dLbl>
              <c:idx val="8"/>
              <c:layout>
                <c:manualLayout>
                  <c:x val="1.5074298487252715E-2"/>
                  <c:y val="-2.3982726394104537E-3"/>
                </c:manualLayout>
              </c:layout>
              <c:showVal val="1"/>
            </c:dLbl>
            <c:dLbl>
              <c:idx val="9"/>
              <c:layout>
                <c:manualLayout>
                  <c:x val="1.2059438789802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Лист7!$B$2:$K$2</c:f>
              <c:numCache>
                <c:formatCode>General</c:formatCode>
                <c:ptCount val="10"/>
                <c:pt idx="0">
                  <c:v>1.8</c:v>
                </c:pt>
                <c:pt idx="1">
                  <c:v>0.4</c:v>
                </c:pt>
                <c:pt idx="2">
                  <c:v>2.6</c:v>
                </c:pt>
                <c:pt idx="3">
                  <c:v>3.1</c:v>
                </c:pt>
                <c:pt idx="4">
                  <c:v>5.7</c:v>
                </c:pt>
                <c:pt idx="5">
                  <c:v>4</c:v>
                </c:pt>
                <c:pt idx="6">
                  <c:v>9.6</c:v>
                </c:pt>
                <c:pt idx="7">
                  <c:v>16.2</c:v>
                </c:pt>
                <c:pt idx="8">
                  <c:v>14.5</c:v>
                </c:pt>
                <c:pt idx="9">
                  <c:v>42.1</c:v>
                </c:pt>
              </c:numCache>
            </c:numRef>
          </c:val>
        </c:ser>
        <c:shape val="cylinder"/>
        <c:axId val="122211328"/>
        <c:axId val="123602048"/>
        <c:axId val="0"/>
      </c:bar3DChart>
      <c:catAx>
        <c:axId val="122211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b="1">
                    <a:latin typeface="Times New Roman" pitchFamily="18" charset="0"/>
                    <a:cs typeface="Times New Roman" pitchFamily="18" charset="0"/>
                  </a:rPr>
                  <a:t>баллы</a:t>
                </a:r>
              </a:p>
            </c:rich>
          </c:tx>
          <c:layout>
            <c:manualLayout>
              <c:xMode val="edge"/>
              <c:yMode val="edge"/>
              <c:x val="0.93264696610158371"/>
              <c:y val="0.89186339741190457"/>
            </c:manualLayout>
          </c:layout>
        </c:title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602048"/>
        <c:crosses val="autoZero"/>
        <c:auto val="1"/>
        <c:lblAlgn val="ctr"/>
        <c:lblOffset val="100"/>
      </c:catAx>
      <c:valAx>
        <c:axId val="123602048"/>
        <c:scaling>
          <c:orientation val="minMax"/>
        </c:scaling>
        <c:delete val="1"/>
        <c:axPos val="l"/>
        <c:numFmt formatCode="General" sourceLinked="1"/>
        <c:tickLblPos val="none"/>
        <c:crossAx val="1222113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autoTitleDeleted val="1"/>
    <c:view3D>
      <c:rotY val="40"/>
      <c:rAngAx val="1"/>
    </c:view3D>
    <c:floor>
      <c:spPr>
        <a:gradFill rotWithShape="1">
          <a:gsLst>
            <a:gs pos="0">
              <a:schemeClr val="accent3">
                <a:tint val="0"/>
              </a:schemeClr>
            </a:gs>
            <a:gs pos="44000">
              <a:schemeClr val="accent3">
                <a:tint val="60000"/>
                <a:satMod val="120000"/>
              </a:schemeClr>
            </a:gs>
            <a:gs pos="100000">
              <a:schemeClr val="accent3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/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1504552675533909E-3"/>
          <c:y val="0.17219416984725291"/>
          <c:w val="0.9221042153910739"/>
          <c:h val="0.54650159299666856"/>
        </c:manualLayout>
      </c:layout>
      <c:bar3DChart>
        <c:barDir val="col"/>
        <c:grouping val="clustered"/>
        <c:shape val="cylinder"/>
        <c:axId val="123634048"/>
        <c:axId val="123635968"/>
        <c:axId val="0"/>
      </c:bar3DChart>
      <c:catAx>
        <c:axId val="123634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 dirty="0">
                    <a:latin typeface="Times New Roman" pitchFamily="18" charset="0"/>
                    <a:cs typeface="Times New Roman" pitchFamily="18" charset="0"/>
                  </a:rPr>
                  <a:t>баллы</a:t>
                </a:r>
              </a:p>
            </c:rich>
          </c:tx>
          <c:layout>
            <c:manualLayout>
              <c:xMode val="edge"/>
              <c:yMode val="edge"/>
              <c:x val="0.87453541425601489"/>
              <c:y val="0.7232828786457256"/>
            </c:manualLayout>
          </c:layout>
        </c:title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635968"/>
        <c:crosses val="autoZero"/>
        <c:auto val="1"/>
        <c:lblAlgn val="ctr"/>
        <c:lblOffset val="100"/>
      </c:catAx>
      <c:valAx>
        <c:axId val="123635968"/>
        <c:scaling>
          <c:orientation val="minMax"/>
        </c:scaling>
        <c:delete val="1"/>
        <c:axPos val="l"/>
        <c:numFmt formatCode="General" sourceLinked="1"/>
        <c:tickLblPos val="none"/>
        <c:crossAx val="123634048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4C37E-AB5A-4E06-843F-BC4FB81088A2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1EAEA6B-366A-4755-80E5-CE7D8ADAAC97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Дефектологический</a:t>
          </a:r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- 10</a:t>
          </a:r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05F97BC-6F8A-4F11-8D7D-659B0FA32A04}" type="parTrans" cxnId="{242D4E90-61E2-4A49-86F3-A4E6E7489490}">
      <dgm:prSet/>
      <dgm:spPr/>
      <dgm:t>
        <a:bodyPr/>
        <a:lstStyle/>
        <a:p>
          <a:pPr algn="ctr"/>
          <a:endParaRPr lang="ru-RU"/>
        </a:p>
      </dgm:t>
    </dgm:pt>
    <dgm:pt modelId="{5EF94427-989E-4FC0-8C96-4B50A19FF03F}" type="sibTrans" cxnId="{242D4E90-61E2-4A49-86F3-A4E6E7489490}">
      <dgm:prSet/>
      <dgm:spPr/>
      <dgm:t>
        <a:bodyPr/>
        <a:lstStyle/>
        <a:p>
          <a:pPr algn="ctr"/>
          <a:endParaRPr lang="ru-RU"/>
        </a:p>
      </dgm:t>
    </dgm:pt>
    <dgm:pt modelId="{5BEEB86B-14D0-48AB-AB36-A468FF22916A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Естественно-географический</a:t>
          </a:r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b="1" i="0" u="none" dirty="0" smtClean="0">
              <a:latin typeface="Times New Roman" pitchFamily="18" charset="0"/>
              <a:cs typeface="Times New Roman" pitchFamily="18" charset="0"/>
            </a:rPr>
            <a:t>68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9355AF0-B0C5-4CE1-B20E-B11DD1C33ED6}" type="parTrans" cxnId="{78EAF248-BF45-4DA7-B8A0-50AAD7976900}">
      <dgm:prSet/>
      <dgm:spPr/>
      <dgm:t>
        <a:bodyPr/>
        <a:lstStyle/>
        <a:p>
          <a:pPr algn="ctr"/>
          <a:endParaRPr lang="ru-RU"/>
        </a:p>
      </dgm:t>
    </dgm:pt>
    <dgm:pt modelId="{84F0F751-0283-43F1-8F2E-E3BA8E7EEFB7}" type="sibTrans" cxnId="{78EAF248-BF45-4DA7-B8A0-50AAD7976900}">
      <dgm:prSet/>
      <dgm:spPr/>
      <dgm:t>
        <a:bodyPr/>
        <a:lstStyle/>
        <a:p>
          <a:pPr algn="ctr"/>
          <a:endParaRPr lang="ru-RU"/>
        </a:p>
      </dgm:t>
    </dgm:pt>
    <dgm:pt modelId="{5CD6FB94-3FC7-42BF-AE23-5A5A4A7AC68B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Индустриально-педагогический -  4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2F79D1C-FF8D-4828-9035-0CF24B3C66F2}" type="parTrans" cxnId="{3BB10B8C-7776-473F-9161-C90275EFBE04}">
      <dgm:prSet/>
      <dgm:spPr/>
      <dgm:t>
        <a:bodyPr/>
        <a:lstStyle/>
        <a:p>
          <a:pPr algn="ctr"/>
          <a:endParaRPr lang="ru-RU"/>
        </a:p>
      </dgm:t>
    </dgm:pt>
    <dgm:pt modelId="{43E8B52A-65CF-4613-A831-68508579975E}" type="sibTrans" cxnId="{3BB10B8C-7776-473F-9161-C90275EFBE04}">
      <dgm:prSet/>
      <dgm:spPr/>
      <dgm:t>
        <a:bodyPr/>
        <a:lstStyle/>
        <a:p>
          <a:pPr algn="ctr"/>
          <a:endParaRPr lang="ru-RU"/>
        </a:p>
      </dgm:t>
    </dgm:pt>
    <dgm:pt modelId="{F7CC67ED-F8ED-4BB1-B4DD-EF120762AB33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Иностранных</a:t>
          </a:r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языков - 26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205B471-84CB-4E3D-9212-81B52D5C8650}" type="parTrans" cxnId="{FCDE5F98-402E-4D4D-84A3-C0FDEAB92428}">
      <dgm:prSet/>
      <dgm:spPr/>
      <dgm:t>
        <a:bodyPr/>
        <a:lstStyle/>
        <a:p>
          <a:pPr algn="ctr"/>
          <a:endParaRPr lang="ru-RU"/>
        </a:p>
      </dgm:t>
    </dgm:pt>
    <dgm:pt modelId="{05CCC9D9-C87F-40C5-A9DC-3DC6DA0D7CCE}" type="sibTrans" cxnId="{FCDE5F98-402E-4D4D-84A3-C0FDEAB92428}">
      <dgm:prSet/>
      <dgm:spPr/>
      <dgm:t>
        <a:bodyPr/>
        <a:lstStyle/>
        <a:p>
          <a:pPr algn="ctr"/>
          <a:endParaRPr lang="ru-RU"/>
        </a:p>
      </dgm:t>
    </dgm:pt>
    <dgm:pt modelId="{6C280085-5964-4FCB-859C-583D1565C1E7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Искусств</a:t>
          </a:r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</a:t>
          </a:r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u="none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арт-педагогики</a:t>
          </a:r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- 13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35CAB8A-AD5F-42DF-A990-4367951B6D00}" type="parTrans" cxnId="{8317C9A3-4E94-4A2D-B6AA-850C9FFB80B1}">
      <dgm:prSet/>
      <dgm:spPr/>
      <dgm:t>
        <a:bodyPr/>
        <a:lstStyle/>
        <a:p>
          <a:pPr algn="ctr"/>
          <a:endParaRPr lang="ru-RU"/>
        </a:p>
      </dgm:t>
    </dgm:pt>
    <dgm:pt modelId="{EA723217-0FCC-4FF2-A0D3-9B54D4D05E94}" type="sibTrans" cxnId="{8317C9A3-4E94-4A2D-B6AA-850C9FFB80B1}">
      <dgm:prSet/>
      <dgm:spPr/>
      <dgm:t>
        <a:bodyPr/>
        <a:lstStyle/>
        <a:p>
          <a:pPr algn="ctr"/>
          <a:endParaRPr lang="ru-RU"/>
        </a:p>
      </dgm:t>
    </dgm:pt>
    <dgm:pt modelId="{67662940-119B-47B0-A667-57F2A163E125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Исторический -  7</a:t>
          </a:r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1BB6129-4253-408D-9B2C-B12D0A33E1D0}" type="parTrans" cxnId="{6757AFFB-2E54-47A7-8878-7B0874345DC9}">
      <dgm:prSet/>
      <dgm:spPr/>
      <dgm:t>
        <a:bodyPr/>
        <a:lstStyle/>
        <a:p>
          <a:pPr algn="ctr"/>
          <a:endParaRPr lang="ru-RU"/>
        </a:p>
      </dgm:t>
    </dgm:pt>
    <dgm:pt modelId="{47ED44D5-5768-4572-A067-2B0FA3D0B0CD}" type="sibTrans" cxnId="{6757AFFB-2E54-47A7-8878-7B0874345DC9}">
      <dgm:prSet/>
      <dgm:spPr/>
      <dgm:t>
        <a:bodyPr/>
        <a:lstStyle/>
        <a:p>
          <a:pPr algn="ctr"/>
          <a:endParaRPr lang="ru-RU"/>
        </a:p>
      </dgm:t>
    </dgm:pt>
    <dgm:pt modelId="{2121E272-3FB9-44D5-BBDE-653BE90FD076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Педагогики</a:t>
          </a:r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</a:t>
          </a:r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психологии - 11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4484AF5-9104-4C72-9D3A-7BDAD11FB150}" type="parTrans" cxnId="{5234B409-16F7-477B-BB21-12E4C520C3AF}">
      <dgm:prSet/>
      <dgm:spPr/>
      <dgm:t>
        <a:bodyPr/>
        <a:lstStyle/>
        <a:p>
          <a:pPr algn="ctr"/>
          <a:endParaRPr lang="ru-RU"/>
        </a:p>
      </dgm:t>
    </dgm:pt>
    <dgm:pt modelId="{22D4E9DC-018E-43A5-BA75-489C28051A07}" type="sibTrans" cxnId="{5234B409-16F7-477B-BB21-12E4C520C3AF}">
      <dgm:prSet/>
      <dgm:spPr/>
      <dgm:t>
        <a:bodyPr/>
        <a:lstStyle/>
        <a:p>
          <a:pPr algn="ctr"/>
          <a:endParaRPr lang="ru-RU"/>
        </a:p>
      </dgm:t>
    </dgm:pt>
    <dgm:pt modelId="{F4014806-D7B0-4D05-88DC-D7BA96B21500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Теологии</a:t>
          </a:r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</a:t>
          </a:r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религиоведения - 4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54ED1C2-B8C5-4C84-A47A-39CC944A4C79}" type="parTrans" cxnId="{6B56D616-305F-4C33-A04E-C3C07F7C4E36}">
      <dgm:prSet/>
      <dgm:spPr/>
      <dgm:t>
        <a:bodyPr/>
        <a:lstStyle/>
        <a:p>
          <a:pPr algn="ctr"/>
          <a:endParaRPr lang="ru-RU"/>
        </a:p>
      </dgm:t>
    </dgm:pt>
    <dgm:pt modelId="{E49AE308-015F-4C3F-B565-3E471A00F05D}" type="sibTrans" cxnId="{6B56D616-305F-4C33-A04E-C3C07F7C4E36}">
      <dgm:prSet/>
      <dgm:spPr/>
      <dgm:t>
        <a:bodyPr/>
        <a:lstStyle/>
        <a:p>
          <a:pPr algn="ctr"/>
          <a:endParaRPr lang="ru-RU"/>
        </a:p>
      </dgm:t>
    </dgm:pt>
    <dgm:pt modelId="{859BBD44-E38A-41A3-839E-72AA4D8D22A9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Физической культуры и спорта - 11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B1E5D13-00DD-4795-90C5-0C1719FFC743}" type="parTrans" cxnId="{C779C30F-0D22-47DE-AF35-AB39CDDFC34D}">
      <dgm:prSet/>
      <dgm:spPr/>
      <dgm:t>
        <a:bodyPr/>
        <a:lstStyle/>
        <a:p>
          <a:pPr algn="ctr"/>
          <a:endParaRPr lang="ru-RU"/>
        </a:p>
      </dgm:t>
    </dgm:pt>
    <dgm:pt modelId="{1DABD216-8C82-4BE7-AAB7-2185EEF943C9}" type="sibTrans" cxnId="{C779C30F-0D22-47DE-AF35-AB39CDDFC34D}">
      <dgm:prSet/>
      <dgm:spPr/>
      <dgm:t>
        <a:bodyPr/>
        <a:lstStyle/>
        <a:p>
          <a:pPr algn="ctr"/>
          <a:endParaRPr lang="ru-RU"/>
        </a:p>
      </dgm:t>
    </dgm:pt>
    <dgm:pt modelId="{6F2CF2A5-4467-46B0-9489-F3D2C173BFF4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Филологический -  23 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B560DD4-969F-4669-9729-E34E0C1067CE}" type="parTrans" cxnId="{EDEA0AA3-7E0B-43D0-B50D-0F867AEF69D1}">
      <dgm:prSet/>
      <dgm:spPr/>
      <dgm:t>
        <a:bodyPr/>
        <a:lstStyle/>
        <a:p>
          <a:pPr algn="ctr"/>
          <a:endParaRPr lang="ru-RU"/>
        </a:p>
      </dgm:t>
    </dgm:pt>
    <dgm:pt modelId="{F5A6562C-86FD-4EB8-AFA5-A43D2AEE383C}" type="sibTrans" cxnId="{EDEA0AA3-7E0B-43D0-B50D-0F867AEF69D1}">
      <dgm:prSet/>
      <dgm:spPr/>
      <dgm:t>
        <a:bodyPr/>
        <a:lstStyle/>
        <a:p>
          <a:pPr algn="ctr"/>
          <a:endParaRPr lang="ru-RU"/>
        </a:p>
      </dgm:t>
    </dgm:pt>
    <dgm:pt modelId="{DB92CA4D-5227-4361-8C7B-065C3628B652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Художественно-графический - 10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D0F9D83-4533-4D65-BA98-8ED49E382953}" type="parTrans" cxnId="{1EF7C01D-50A1-4AF8-9ED8-764F5392A355}">
      <dgm:prSet/>
      <dgm:spPr/>
      <dgm:t>
        <a:bodyPr/>
        <a:lstStyle/>
        <a:p>
          <a:pPr algn="ctr"/>
          <a:endParaRPr lang="ru-RU"/>
        </a:p>
      </dgm:t>
    </dgm:pt>
    <dgm:pt modelId="{FE2E18BB-501D-4CC7-A2C0-B881DDC5EB90}" type="sibTrans" cxnId="{1EF7C01D-50A1-4AF8-9ED8-764F5392A355}">
      <dgm:prSet/>
      <dgm:spPr/>
      <dgm:t>
        <a:bodyPr/>
        <a:lstStyle/>
        <a:p>
          <a:pPr algn="ctr"/>
          <a:endParaRPr lang="ru-RU"/>
        </a:p>
      </dgm:t>
    </dgm:pt>
    <dgm:pt modelId="{60484E58-99C3-4FBA-95AD-5DE2DC137D0E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Институт экономики и управления - 12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65AD737-710F-47F5-AE2E-5D02E18553AD}" type="parTrans" cxnId="{AAAC79CB-2375-4BE6-BD6B-F1F1AB338307}">
      <dgm:prSet/>
      <dgm:spPr/>
      <dgm:t>
        <a:bodyPr/>
        <a:lstStyle/>
        <a:p>
          <a:pPr algn="ctr"/>
          <a:endParaRPr lang="ru-RU"/>
        </a:p>
      </dgm:t>
    </dgm:pt>
    <dgm:pt modelId="{AAD8C1DC-C4D7-4841-9197-FFE3C10B6051}" type="sibTrans" cxnId="{AAAC79CB-2375-4BE6-BD6B-F1F1AB338307}">
      <dgm:prSet/>
      <dgm:spPr/>
      <dgm:t>
        <a:bodyPr/>
        <a:lstStyle/>
        <a:p>
          <a:pPr algn="ctr"/>
          <a:endParaRPr lang="ru-RU"/>
        </a:p>
      </dgm:t>
    </dgm:pt>
    <dgm:pt modelId="{4B49A27D-C8BA-46C7-AD50-A27F7377E704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Физики, математики, информатики - 27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E179EA9-A7C3-4E45-A469-55243512957E}" type="parTrans" cxnId="{759F3C51-A9AE-47AC-AF8B-C950F57BE2B4}">
      <dgm:prSet/>
      <dgm:spPr/>
      <dgm:t>
        <a:bodyPr/>
        <a:lstStyle/>
        <a:p>
          <a:pPr algn="ctr"/>
          <a:endParaRPr lang="ru-RU"/>
        </a:p>
      </dgm:t>
    </dgm:pt>
    <dgm:pt modelId="{3584562D-883B-49E8-8642-FEA01C6420DD}" type="sibTrans" cxnId="{759F3C51-A9AE-47AC-AF8B-C950F57BE2B4}">
      <dgm:prSet/>
      <dgm:spPr/>
      <dgm:t>
        <a:bodyPr/>
        <a:lstStyle/>
        <a:p>
          <a:pPr algn="ctr"/>
          <a:endParaRPr lang="ru-RU"/>
        </a:p>
      </dgm:t>
    </dgm:pt>
    <dgm:pt modelId="{F5494D53-093D-4700-8613-786FBFE5759F}">
      <dgm:prSet/>
      <dgm:spPr/>
      <dgm:t>
        <a:bodyPr/>
        <a:lstStyle/>
        <a:p>
          <a:pPr algn="ctr"/>
          <a:r>
            <a:rPr lang="ru-RU" b="0" i="0" u="none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Кафедра социальной работы - 2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9458679-9525-4DEF-B579-8B327D02D9A8}" type="parTrans" cxnId="{05808F2A-FA92-467B-B4FA-B790CDD3667B}">
      <dgm:prSet/>
      <dgm:spPr/>
      <dgm:t>
        <a:bodyPr/>
        <a:lstStyle/>
        <a:p>
          <a:pPr algn="ctr"/>
          <a:endParaRPr lang="ru-RU"/>
        </a:p>
      </dgm:t>
    </dgm:pt>
    <dgm:pt modelId="{F8A6075F-4BA6-4A40-87BA-1FEC66B1C2B8}" type="sibTrans" cxnId="{05808F2A-FA92-467B-B4FA-B790CDD3667B}">
      <dgm:prSet/>
      <dgm:spPr/>
      <dgm:t>
        <a:bodyPr/>
        <a:lstStyle/>
        <a:p>
          <a:pPr algn="ctr"/>
          <a:endParaRPr lang="ru-RU"/>
        </a:p>
      </dgm:t>
    </dgm:pt>
    <dgm:pt modelId="{D01E9243-8161-4C20-A233-86B9B8418C80}" type="pres">
      <dgm:prSet presAssocID="{6F74C37E-AB5A-4E06-843F-BC4FB81088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FCE250-01F5-4750-B134-48246482BA0D}" type="pres">
      <dgm:prSet presAssocID="{31EAEA6B-366A-4755-80E5-CE7D8ADAAC97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277B0-799C-4E99-9E6D-C324754F537C}" type="pres">
      <dgm:prSet presAssocID="{5EF94427-989E-4FC0-8C96-4B50A19FF03F}" presName="sibTrans" presStyleCnt="0"/>
      <dgm:spPr/>
    </dgm:pt>
    <dgm:pt modelId="{DB98936A-4652-4DD6-9658-1C17526DD264}" type="pres">
      <dgm:prSet presAssocID="{5BEEB86B-14D0-48AB-AB36-A468FF22916A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86E94-4A4C-4882-91F0-A7696EA65ACC}" type="pres">
      <dgm:prSet presAssocID="{84F0F751-0283-43F1-8F2E-E3BA8E7EEFB7}" presName="sibTrans" presStyleCnt="0"/>
      <dgm:spPr/>
    </dgm:pt>
    <dgm:pt modelId="{AC14FA9D-A5D3-45AB-8D42-C30BBD6F48A6}" type="pres">
      <dgm:prSet presAssocID="{5CD6FB94-3FC7-42BF-AE23-5A5A4A7AC68B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C1DD0-4E8A-4FCF-ABAC-069B19BA8B2E}" type="pres">
      <dgm:prSet presAssocID="{43E8B52A-65CF-4613-A831-68508579975E}" presName="sibTrans" presStyleCnt="0"/>
      <dgm:spPr/>
    </dgm:pt>
    <dgm:pt modelId="{79E4AA85-E856-4393-847B-931CE801E9DC}" type="pres">
      <dgm:prSet presAssocID="{F7CC67ED-F8ED-4BB1-B4DD-EF120762AB33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7E17D-D254-4FBE-97CC-D806CDCE392E}" type="pres">
      <dgm:prSet presAssocID="{05CCC9D9-C87F-40C5-A9DC-3DC6DA0D7CCE}" presName="sibTrans" presStyleCnt="0"/>
      <dgm:spPr/>
    </dgm:pt>
    <dgm:pt modelId="{A41F95D9-81F7-4F55-9CBE-213D8053F72D}" type="pres">
      <dgm:prSet presAssocID="{6C280085-5964-4FCB-859C-583D1565C1E7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A9FF9-2012-4A40-9A64-19D0C3CF7AB1}" type="pres">
      <dgm:prSet presAssocID="{EA723217-0FCC-4FF2-A0D3-9B54D4D05E94}" presName="sibTrans" presStyleCnt="0"/>
      <dgm:spPr/>
    </dgm:pt>
    <dgm:pt modelId="{387868E1-0F6D-49F0-AF44-E03432B948FC}" type="pres">
      <dgm:prSet presAssocID="{67662940-119B-47B0-A667-57F2A163E125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23F4C-E220-4B6F-A114-824829D98F22}" type="pres">
      <dgm:prSet presAssocID="{47ED44D5-5768-4572-A067-2B0FA3D0B0CD}" presName="sibTrans" presStyleCnt="0"/>
      <dgm:spPr/>
    </dgm:pt>
    <dgm:pt modelId="{C67F3AB4-A064-4E32-B641-785BDB1C4335}" type="pres">
      <dgm:prSet presAssocID="{2121E272-3FB9-44D5-BBDE-653BE90FD076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8CFC5-2050-4741-825E-6348E78735D4}" type="pres">
      <dgm:prSet presAssocID="{22D4E9DC-018E-43A5-BA75-489C28051A07}" presName="sibTrans" presStyleCnt="0"/>
      <dgm:spPr/>
    </dgm:pt>
    <dgm:pt modelId="{5D4007D5-CD56-45C7-A379-133B11937C08}" type="pres">
      <dgm:prSet presAssocID="{F4014806-D7B0-4D05-88DC-D7BA96B21500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9CD56-A138-425C-9283-A5DA6E5F4868}" type="pres">
      <dgm:prSet presAssocID="{E49AE308-015F-4C3F-B565-3E471A00F05D}" presName="sibTrans" presStyleCnt="0"/>
      <dgm:spPr/>
    </dgm:pt>
    <dgm:pt modelId="{C1404A53-00AB-4057-B1FB-F0E94335ED3F}" type="pres">
      <dgm:prSet presAssocID="{859BBD44-E38A-41A3-839E-72AA4D8D22A9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BFDBD-3870-4516-9A7B-02D0FACE54DA}" type="pres">
      <dgm:prSet presAssocID="{1DABD216-8C82-4BE7-AAB7-2185EEF943C9}" presName="sibTrans" presStyleCnt="0"/>
      <dgm:spPr/>
    </dgm:pt>
    <dgm:pt modelId="{81AB5EC1-086A-441F-A656-EC66AEAC91C1}" type="pres">
      <dgm:prSet presAssocID="{6F2CF2A5-4467-46B0-9489-F3D2C173BFF4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B8074-717D-4472-9056-0B4704CA115A}" type="pres">
      <dgm:prSet presAssocID="{F5A6562C-86FD-4EB8-AFA5-A43D2AEE383C}" presName="sibTrans" presStyleCnt="0"/>
      <dgm:spPr/>
    </dgm:pt>
    <dgm:pt modelId="{7E4C7CEA-E347-47BD-9561-22F25BD8B441}" type="pres">
      <dgm:prSet presAssocID="{DB92CA4D-5227-4361-8C7B-065C3628B652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4E3FE-9C00-4388-A7EC-9957B48234EC}" type="pres">
      <dgm:prSet presAssocID="{FE2E18BB-501D-4CC7-A2C0-B881DDC5EB90}" presName="sibTrans" presStyleCnt="0"/>
      <dgm:spPr/>
    </dgm:pt>
    <dgm:pt modelId="{08E22F52-5832-47EF-9995-45ABD6E2AE89}" type="pres">
      <dgm:prSet presAssocID="{60484E58-99C3-4FBA-95AD-5DE2DC137D0E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5550F9-E371-471B-9132-5B0F25D977C2}" type="pres">
      <dgm:prSet presAssocID="{AAD8C1DC-C4D7-4841-9197-FFE3C10B6051}" presName="sibTrans" presStyleCnt="0"/>
      <dgm:spPr/>
    </dgm:pt>
    <dgm:pt modelId="{E18149C9-A735-4C97-96BF-DBCB1643AFA2}" type="pres">
      <dgm:prSet presAssocID="{4B49A27D-C8BA-46C7-AD50-A27F7377E704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B8627-7466-4BE9-9DE5-BE16FE6BC110}" type="pres">
      <dgm:prSet presAssocID="{3584562D-883B-49E8-8642-FEA01C6420DD}" presName="sibTrans" presStyleCnt="0"/>
      <dgm:spPr/>
    </dgm:pt>
    <dgm:pt modelId="{94B7D213-A839-4BBC-9CFB-A8EC300FE7E5}" type="pres">
      <dgm:prSet presAssocID="{F5494D53-093D-4700-8613-786FBFE5759F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548258-285B-4BAA-9F06-264F0E757CD1}" type="presOf" srcId="{6F74C37E-AB5A-4E06-843F-BC4FB81088A2}" destId="{D01E9243-8161-4C20-A233-86B9B8418C80}" srcOrd="0" destOrd="0" presId="urn:microsoft.com/office/officeart/2005/8/layout/default"/>
    <dgm:cxn modelId="{759F3C51-A9AE-47AC-AF8B-C950F57BE2B4}" srcId="{6F74C37E-AB5A-4E06-843F-BC4FB81088A2}" destId="{4B49A27D-C8BA-46C7-AD50-A27F7377E704}" srcOrd="12" destOrd="0" parTransId="{7E179EA9-A7C3-4E45-A469-55243512957E}" sibTransId="{3584562D-883B-49E8-8642-FEA01C6420DD}"/>
    <dgm:cxn modelId="{3BB10B8C-7776-473F-9161-C90275EFBE04}" srcId="{6F74C37E-AB5A-4E06-843F-BC4FB81088A2}" destId="{5CD6FB94-3FC7-42BF-AE23-5A5A4A7AC68B}" srcOrd="2" destOrd="0" parTransId="{D2F79D1C-FF8D-4828-9035-0CF24B3C66F2}" sibTransId="{43E8B52A-65CF-4613-A831-68508579975E}"/>
    <dgm:cxn modelId="{CE4B453E-F4DB-4203-8C9A-FF88EA293D63}" type="presOf" srcId="{DB92CA4D-5227-4361-8C7B-065C3628B652}" destId="{7E4C7CEA-E347-47BD-9561-22F25BD8B441}" srcOrd="0" destOrd="0" presId="urn:microsoft.com/office/officeart/2005/8/layout/default"/>
    <dgm:cxn modelId="{79BE11CC-9388-4F9E-924E-BD49DC52A631}" type="presOf" srcId="{5BEEB86B-14D0-48AB-AB36-A468FF22916A}" destId="{DB98936A-4652-4DD6-9658-1C17526DD264}" srcOrd="0" destOrd="0" presId="urn:microsoft.com/office/officeart/2005/8/layout/default"/>
    <dgm:cxn modelId="{B56157D7-FE80-4CAD-BC17-1622D109583F}" type="presOf" srcId="{859BBD44-E38A-41A3-839E-72AA4D8D22A9}" destId="{C1404A53-00AB-4057-B1FB-F0E94335ED3F}" srcOrd="0" destOrd="0" presId="urn:microsoft.com/office/officeart/2005/8/layout/default"/>
    <dgm:cxn modelId="{EDEA0AA3-7E0B-43D0-B50D-0F867AEF69D1}" srcId="{6F74C37E-AB5A-4E06-843F-BC4FB81088A2}" destId="{6F2CF2A5-4467-46B0-9489-F3D2C173BFF4}" srcOrd="9" destOrd="0" parTransId="{DB560DD4-969F-4669-9729-E34E0C1067CE}" sibTransId="{F5A6562C-86FD-4EB8-AFA5-A43D2AEE383C}"/>
    <dgm:cxn modelId="{A41A1ECE-B8B2-4701-ADAB-B8BD4675F9F3}" type="presOf" srcId="{6C280085-5964-4FCB-859C-583D1565C1E7}" destId="{A41F95D9-81F7-4F55-9CBE-213D8053F72D}" srcOrd="0" destOrd="0" presId="urn:microsoft.com/office/officeart/2005/8/layout/default"/>
    <dgm:cxn modelId="{C33C4467-033D-4491-84D4-B85AEF3B528B}" type="presOf" srcId="{2121E272-3FB9-44D5-BBDE-653BE90FD076}" destId="{C67F3AB4-A064-4E32-B641-785BDB1C4335}" srcOrd="0" destOrd="0" presId="urn:microsoft.com/office/officeart/2005/8/layout/default"/>
    <dgm:cxn modelId="{242D4E90-61E2-4A49-86F3-A4E6E7489490}" srcId="{6F74C37E-AB5A-4E06-843F-BC4FB81088A2}" destId="{31EAEA6B-366A-4755-80E5-CE7D8ADAAC97}" srcOrd="0" destOrd="0" parTransId="{605F97BC-6F8A-4F11-8D7D-659B0FA32A04}" sibTransId="{5EF94427-989E-4FC0-8C96-4B50A19FF03F}"/>
    <dgm:cxn modelId="{FCDE5F98-402E-4D4D-84A3-C0FDEAB92428}" srcId="{6F74C37E-AB5A-4E06-843F-BC4FB81088A2}" destId="{F7CC67ED-F8ED-4BB1-B4DD-EF120762AB33}" srcOrd="3" destOrd="0" parTransId="{6205B471-84CB-4E3D-9212-81B52D5C8650}" sibTransId="{05CCC9D9-C87F-40C5-A9DC-3DC6DA0D7CCE}"/>
    <dgm:cxn modelId="{5234B409-16F7-477B-BB21-12E4C520C3AF}" srcId="{6F74C37E-AB5A-4E06-843F-BC4FB81088A2}" destId="{2121E272-3FB9-44D5-BBDE-653BE90FD076}" srcOrd="6" destOrd="0" parTransId="{C4484AF5-9104-4C72-9D3A-7BDAD11FB150}" sibTransId="{22D4E9DC-018E-43A5-BA75-489C28051A07}"/>
    <dgm:cxn modelId="{AAAC79CB-2375-4BE6-BD6B-F1F1AB338307}" srcId="{6F74C37E-AB5A-4E06-843F-BC4FB81088A2}" destId="{60484E58-99C3-4FBA-95AD-5DE2DC137D0E}" srcOrd="11" destOrd="0" parTransId="{965AD737-710F-47F5-AE2E-5D02E18553AD}" sibTransId="{AAD8C1DC-C4D7-4841-9197-FFE3C10B6051}"/>
    <dgm:cxn modelId="{963C8AE6-6CA0-47CF-B6A2-00ACC7764F45}" type="presOf" srcId="{5CD6FB94-3FC7-42BF-AE23-5A5A4A7AC68B}" destId="{AC14FA9D-A5D3-45AB-8D42-C30BBD6F48A6}" srcOrd="0" destOrd="0" presId="urn:microsoft.com/office/officeart/2005/8/layout/default"/>
    <dgm:cxn modelId="{6B56D616-305F-4C33-A04E-C3C07F7C4E36}" srcId="{6F74C37E-AB5A-4E06-843F-BC4FB81088A2}" destId="{F4014806-D7B0-4D05-88DC-D7BA96B21500}" srcOrd="7" destOrd="0" parTransId="{854ED1C2-B8C5-4C84-A47A-39CC944A4C79}" sibTransId="{E49AE308-015F-4C3F-B565-3E471A00F05D}"/>
    <dgm:cxn modelId="{6757AFFB-2E54-47A7-8878-7B0874345DC9}" srcId="{6F74C37E-AB5A-4E06-843F-BC4FB81088A2}" destId="{67662940-119B-47B0-A667-57F2A163E125}" srcOrd="5" destOrd="0" parTransId="{A1BB6129-4253-408D-9B2C-B12D0A33E1D0}" sibTransId="{47ED44D5-5768-4572-A067-2B0FA3D0B0CD}"/>
    <dgm:cxn modelId="{C7C23A21-9217-40BE-A7F2-5B6D533B28A3}" type="presOf" srcId="{60484E58-99C3-4FBA-95AD-5DE2DC137D0E}" destId="{08E22F52-5832-47EF-9995-45ABD6E2AE89}" srcOrd="0" destOrd="0" presId="urn:microsoft.com/office/officeart/2005/8/layout/default"/>
    <dgm:cxn modelId="{8317C9A3-4E94-4A2D-B6AA-850C9FFB80B1}" srcId="{6F74C37E-AB5A-4E06-843F-BC4FB81088A2}" destId="{6C280085-5964-4FCB-859C-583D1565C1E7}" srcOrd="4" destOrd="0" parTransId="{535CAB8A-AD5F-42DF-A990-4367951B6D00}" sibTransId="{EA723217-0FCC-4FF2-A0D3-9B54D4D05E94}"/>
    <dgm:cxn modelId="{E36588B6-D2A2-4835-B113-45FDE37817F0}" type="presOf" srcId="{F7CC67ED-F8ED-4BB1-B4DD-EF120762AB33}" destId="{79E4AA85-E856-4393-847B-931CE801E9DC}" srcOrd="0" destOrd="0" presId="urn:microsoft.com/office/officeart/2005/8/layout/default"/>
    <dgm:cxn modelId="{8797C99D-3890-48BE-8F10-83BBA395F26F}" type="presOf" srcId="{67662940-119B-47B0-A667-57F2A163E125}" destId="{387868E1-0F6D-49F0-AF44-E03432B948FC}" srcOrd="0" destOrd="0" presId="urn:microsoft.com/office/officeart/2005/8/layout/default"/>
    <dgm:cxn modelId="{C6F12AF1-B35B-4F04-8695-5283AD8DAFB1}" type="presOf" srcId="{F5494D53-093D-4700-8613-786FBFE5759F}" destId="{94B7D213-A839-4BBC-9CFB-A8EC300FE7E5}" srcOrd="0" destOrd="0" presId="urn:microsoft.com/office/officeart/2005/8/layout/default"/>
    <dgm:cxn modelId="{1026E39D-D72C-4039-9227-D73531E6B95B}" type="presOf" srcId="{F4014806-D7B0-4D05-88DC-D7BA96B21500}" destId="{5D4007D5-CD56-45C7-A379-133B11937C08}" srcOrd="0" destOrd="0" presId="urn:microsoft.com/office/officeart/2005/8/layout/default"/>
    <dgm:cxn modelId="{C779C30F-0D22-47DE-AF35-AB39CDDFC34D}" srcId="{6F74C37E-AB5A-4E06-843F-BC4FB81088A2}" destId="{859BBD44-E38A-41A3-839E-72AA4D8D22A9}" srcOrd="8" destOrd="0" parTransId="{EB1E5D13-00DD-4795-90C5-0C1719FFC743}" sibTransId="{1DABD216-8C82-4BE7-AAB7-2185EEF943C9}"/>
    <dgm:cxn modelId="{D1AD8CCF-F5F7-4664-B9F2-8DE6DC404906}" type="presOf" srcId="{31EAEA6B-366A-4755-80E5-CE7D8ADAAC97}" destId="{A3FCE250-01F5-4750-B134-48246482BA0D}" srcOrd="0" destOrd="0" presId="urn:microsoft.com/office/officeart/2005/8/layout/default"/>
    <dgm:cxn modelId="{C3D1AF71-A31A-48E7-98D3-AC54639C17F7}" type="presOf" srcId="{6F2CF2A5-4467-46B0-9489-F3D2C173BFF4}" destId="{81AB5EC1-086A-441F-A656-EC66AEAC91C1}" srcOrd="0" destOrd="0" presId="urn:microsoft.com/office/officeart/2005/8/layout/default"/>
    <dgm:cxn modelId="{78EAF248-BF45-4DA7-B8A0-50AAD7976900}" srcId="{6F74C37E-AB5A-4E06-843F-BC4FB81088A2}" destId="{5BEEB86B-14D0-48AB-AB36-A468FF22916A}" srcOrd="1" destOrd="0" parTransId="{E9355AF0-B0C5-4CE1-B20E-B11DD1C33ED6}" sibTransId="{84F0F751-0283-43F1-8F2E-E3BA8E7EEFB7}"/>
    <dgm:cxn modelId="{3AB30638-5E4C-4B64-855B-4266248C20D8}" type="presOf" srcId="{4B49A27D-C8BA-46C7-AD50-A27F7377E704}" destId="{E18149C9-A735-4C97-96BF-DBCB1643AFA2}" srcOrd="0" destOrd="0" presId="urn:microsoft.com/office/officeart/2005/8/layout/default"/>
    <dgm:cxn modelId="{1EF7C01D-50A1-4AF8-9ED8-764F5392A355}" srcId="{6F74C37E-AB5A-4E06-843F-BC4FB81088A2}" destId="{DB92CA4D-5227-4361-8C7B-065C3628B652}" srcOrd="10" destOrd="0" parTransId="{7D0F9D83-4533-4D65-BA98-8ED49E382953}" sibTransId="{FE2E18BB-501D-4CC7-A2C0-B881DDC5EB90}"/>
    <dgm:cxn modelId="{05808F2A-FA92-467B-B4FA-B790CDD3667B}" srcId="{6F74C37E-AB5A-4E06-843F-BC4FB81088A2}" destId="{F5494D53-093D-4700-8613-786FBFE5759F}" srcOrd="13" destOrd="0" parTransId="{A9458679-9525-4DEF-B579-8B327D02D9A8}" sibTransId="{F8A6075F-4BA6-4A40-87BA-1FEC66B1C2B8}"/>
    <dgm:cxn modelId="{2A9E7622-3384-4B19-A500-4CC5922D8D5E}" type="presParOf" srcId="{D01E9243-8161-4C20-A233-86B9B8418C80}" destId="{A3FCE250-01F5-4750-B134-48246482BA0D}" srcOrd="0" destOrd="0" presId="urn:microsoft.com/office/officeart/2005/8/layout/default"/>
    <dgm:cxn modelId="{1C99A67D-B9F4-429F-BE44-41B2DE5FCB7C}" type="presParOf" srcId="{D01E9243-8161-4C20-A233-86B9B8418C80}" destId="{F03277B0-799C-4E99-9E6D-C324754F537C}" srcOrd="1" destOrd="0" presId="urn:microsoft.com/office/officeart/2005/8/layout/default"/>
    <dgm:cxn modelId="{9D24643C-B4E5-403D-82F6-1BE60DA1DE73}" type="presParOf" srcId="{D01E9243-8161-4C20-A233-86B9B8418C80}" destId="{DB98936A-4652-4DD6-9658-1C17526DD264}" srcOrd="2" destOrd="0" presId="urn:microsoft.com/office/officeart/2005/8/layout/default"/>
    <dgm:cxn modelId="{DD324D4A-56F1-4E2D-A92B-CE27A2BA36D4}" type="presParOf" srcId="{D01E9243-8161-4C20-A233-86B9B8418C80}" destId="{C5186E94-4A4C-4882-91F0-A7696EA65ACC}" srcOrd="3" destOrd="0" presId="urn:microsoft.com/office/officeart/2005/8/layout/default"/>
    <dgm:cxn modelId="{8BEB0DA7-C71A-4500-8F42-8AE3DB5D72A3}" type="presParOf" srcId="{D01E9243-8161-4C20-A233-86B9B8418C80}" destId="{AC14FA9D-A5D3-45AB-8D42-C30BBD6F48A6}" srcOrd="4" destOrd="0" presId="urn:microsoft.com/office/officeart/2005/8/layout/default"/>
    <dgm:cxn modelId="{EC5F32F9-151A-4864-8CCE-24184E764D68}" type="presParOf" srcId="{D01E9243-8161-4C20-A233-86B9B8418C80}" destId="{89DC1DD0-4E8A-4FCF-ABAC-069B19BA8B2E}" srcOrd="5" destOrd="0" presId="urn:microsoft.com/office/officeart/2005/8/layout/default"/>
    <dgm:cxn modelId="{97B9DC5E-394B-4892-B8AF-C9B10381762D}" type="presParOf" srcId="{D01E9243-8161-4C20-A233-86B9B8418C80}" destId="{79E4AA85-E856-4393-847B-931CE801E9DC}" srcOrd="6" destOrd="0" presId="urn:microsoft.com/office/officeart/2005/8/layout/default"/>
    <dgm:cxn modelId="{C4D300FC-DFF6-4075-9F4E-E39D0A8C0BD9}" type="presParOf" srcId="{D01E9243-8161-4C20-A233-86B9B8418C80}" destId="{7847E17D-D254-4FBE-97CC-D806CDCE392E}" srcOrd="7" destOrd="0" presId="urn:microsoft.com/office/officeart/2005/8/layout/default"/>
    <dgm:cxn modelId="{430510D4-1E34-4B25-A3D1-592999178DB3}" type="presParOf" srcId="{D01E9243-8161-4C20-A233-86B9B8418C80}" destId="{A41F95D9-81F7-4F55-9CBE-213D8053F72D}" srcOrd="8" destOrd="0" presId="urn:microsoft.com/office/officeart/2005/8/layout/default"/>
    <dgm:cxn modelId="{A0DD3961-0CF4-4CE0-9B48-B930DFAB97C2}" type="presParOf" srcId="{D01E9243-8161-4C20-A233-86B9B8418C80}" destId="{A58A9FF9-2012-4A40-9A64-19D0C3CF7AB1}" srcOrd="9" destOrd="0" presId="urn:microsoft.com/office/officeart/2005/8/layout/default"/>
    <dgm:cxn modelId="{41193B92-D07D-4ADB-8CE5-E2AFBCB54F4B}" type="presParOf" srcId="{D01E9243-8161-4C20-A233-86B9B8418C80}" destId="{387868E1-0F6D-49F0-AF44-E03432B948FC}" srcOrd="10" destOrd="0" presId="urn:microsoft.com/office/officeart/2005/8/layout/default"/>
    <dgm:cxn modelId="{E06D2D77-F054-4E23-BC8D-920B50BA0A3D}" type="presParOf" srcId="{D01E9243-8161-4C20-A233-86B9B8418C80}" destId="{19623F4C-E220-4B6F-A114-824829D98F22}" srcOrd="11" destOrd="0" presId="urn:microsoft.com/office/officeart/2005/8/layout/default"/>
    <dgm:cxn modelId="{0047B851-FC29-4F28-A385-F2C20C82CC8A}" type="presParOf" srcId="{D01E9243-8161-4C20-A233-86B9B8418C80}" destId="{C67F3AB4-A064-4E32-B641-785BDB1C4335}" srcOrd="12" destOrd="0" presId="urn:microsoft.com/office/officeart/2005/8/layout/default"/>
    <dgm:cxn modelId="{9E536F83-9DCA-4274-BEB1-41762DF8840E}" type="presParOf" srcId="{D01E9243-8161-4C20-A233-86B9B8418C80}" destId="{7278CFC5-2050-4741-825E-6348E78735D4}" srcOrd="13" destOrd="0" presId="urn:microsoft.com/office/officeart/2005/8/layout/default"/>
    <dgm:cxn modelId="{585959F6-658C-41DC-9C56-597DDBF6F2D1}" type="presParOf" srcId="{D01E9243-8161-4C20-A233-86B9B8418C80}" destId="{5D4007D5-CD56-45C7-A379-133B11937C08}" srcOrd="14" destOrd="0" presId="urn:microsoft.com/office/officeart/2005/8/layout/default"/>
    <dgm:cxn modelId="{F9739131-AD85-48F0-8E4D-16988C902082}" type="presParOf" srcId="{D01E9243-8161-4C20-A233-86B9B8418C80}" destId="{FC19CD56-A138-425C-9283-A5DA6E5F4868}" srcOrd="15" destOrd="0" presId="urn:microsoft.com/office/officeart/2005/8/layout/default"/>
    <dgm:cxn modelId="{DB7875F0-DE30-4D13-B910-BBEEC1C8B8EC}" type="presParOf" srcId="{D01E9243-8161-4C20-A233-86B9B8418C80}" destId="{C1404A53-00AB-4057-B1FB-F0E94335ED3F}" srcOrd="16" destOrd="0" presId="urn:microsoft.com/office/officeart/2005/8/layout/default"/>
    <dgm:cxn modelId="{77C67BF2-C616-41F4-A1D8-907FA96DE3A9}" type="presParOf" srcId="{D01E9243-8161-4C20-A233-86B9B8418C80}" destId="{B26BFDBD-3870-4516-9A7B-02D0FACE54DA}" srcOrd="17" destOrd="0" presId="urn:microsoft.com/office/officeart/2005/8/layout/default"/>
    <dgm:cxn modelId="{A4473F46-345F-4522-9121-9E606DB58022}" type="presParOf" srcId="{D01E9243-8161-4C20-A233-86B9B8418C80}" destId="{81AB5EC1-086A-441F-A656-EC66AEAC91C1}" srcOrd="18" destOrd="0" presId="urn:microsoft.com/office/officeart/2005/8/layout/default"/>
    <dgm:cxn modelId="{6054A78D-4828-424F-987F-5C8E38CBC1FA}" type="presParOf" srcId="{D01E9243-8161-4C20-A233-86B9B8418C80}" destId="{AF5B8074-717D-4472-9056-0B4704CA115A}" srcOrd="19" destOrd="0" presId="urn:microsoft.com/office/officeart/2005/8/layout/default"/>
    <dgm:cxn modelId="{053995CF-BBE2-4372-BD6F-41B8D04C4034}" type="presParOf" srcId="{D01E9243-8161-4C20-A233-86B9B8418C80}" destId="{7E4C7CEA-E347-47BD-9561-22F25BD8B441}" srcOrd="20" destOrd="0" presId="urn:microsoft.com/office/officeart/2005/8/layout/default"/>
    <dgm:cxn modelId="{113A294C-6BC1-4EB2-8652-6CB6DA923050}" type="presParOf" srcId="{D01E9243-8161-4C20-A233-86B9B8418C80}" destId="{7D44E3FE-9C00-4388-A7EC-9957B48234EC}" srcOrd="21" destOrd="0" presId="urn:microsoft.com/office/officeart/2005/8/layout/default"/>
    <dgm:cxn modelId="{04A05127-3134-44C2-8A0D-44A69EAAAE53}" type="presParOf" srcId="{D01E9243-8161-4C20-A233-86B9B8418C80}" destId="{08E22F52-5832-47EF-9995-45ABD6E2AE89}" srcOrd="22" destOrd="0" presId="urn:microsoft.com/office/officeart/2005/8/layout/default"/>
    <dgm:cxn modelId="{4CBF57E6-7D31-4E18-8E64-272CA6A31038}" type="presParOf" srcId="{D01E9243-8161-4C20-A233-86B9B8418C80}" destId="{E05550F9-E371-471B-9132-5B0F25D977C2}" srcOrd="23" destOrd="0" presId="urn:microsoft.com/office/officeart/2005/8/layout/default"/>
    <dgm:cxn modelId="{88C89688-DA94-485D-82B8-1C1DFD629B77}" type="presParOf" srcId="{D01E9243-8161-4C20-A233-86B9B8418C80}" destId="{E18149C9-A735-4C97-96BF-DBCB1643AFA2}" srcOrd="24" destOrd="0" presId="urn:microsoft.com/office/officeart/2005/8/layout/default"/>
    <dgm:cxn modelId="{D592E1CA-6AEF-4F39-8F40-CA3B1CF66C59}" type="presParOf" srcId="{D01E9243-8161-4C20-A233-86B9B8418C80}" destId="{9AEB8627-7466-4BE9-9DE5-BE16FE6BC110}" srcOrd="25" destOrd="0" presId="urn:microsoft.com/office/officeart/2005/8/layout/default"/>
    <dgm:cxn modelId="{17050A4A-C9ED-4F92-9747-59CAC9BB924E}" type="presParOf" srcId="{D01E9243-8161-4C20-A233-86B9B8418C80}" destId="{94B7D213-A839-4BBC-9CFB-A8EC300FE7E5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FCE250-01F5-4750-B134-48246482BA0D}">
      <dsp:nvSpPr>
        <dsp:cNvPr id="0" name=""/>
        <dsp:cNvSpPr/>
      </dsp:nvSpPr>
      <dsp:spPr>
        <a:xfrm>
          <a:off x="143980" y="1652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Дефектологический</a:t>
          </a: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- 10</a:t>
          </a:r>
          <a:r>
            <a:rPr lang="ru-RU" sz="1600" b="0" i="0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980" y="1652"/>
        <a:ext cx="1892319" cy="1135391"/>
      </dsp:txXfrm>
    </dsp:sp>
    <dsp:sp modelId="{DB98936A-4652-4DD6-9658-1C17526DD264}">
      <dsp:nvSpPr>
        <dsp:cNvPr id="0" name=""/>
        <dsp:cNvSpPr/>
      </dsp:nvSpPr>
      <dsp:spPr>
        <a:xfrm>
          <a:off x="2225532" y="1652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362350"/>
                <a:satOff val="-484"/>
                <a:lumOff val="28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62350"/>
                <a:satOff val="-484"/>
                <a:lumOff val="28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Естественно-географический</a:t>
          </a:r>
          <a:r>
            <a:rPr lang="ru-RU" sz="1600" b="0" i="0" u="none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600" b="1" i="0" u="none" kern="1200" dirty="0" smtClean="0">
              <a:latin typeface="Times New Roman" pitchFamily="18" charset="0"/>
              <a:cs typeface="Times New Roman" pitchFamily="18" charset="0"/>
            </a:rPr>
            <a:t>68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25532" y="1652"/>
        <a:ext cx="1892319" cy="1135391"/>
      </dsp:txXfrm>
    </dsp:sp>
    <dsp:sp modelId="{AC14FA9D-A5D3-45AB-8D42-C30BBD6F48A6}">
      <dsp:nvSpPr>
        <dsp:cNvPr id="0" name=""/>
        <dsp:cNvSpPr/>
      </dsp:nvSpPr>
      <dsp:spPr>
        <a:xfrm>
          <a:off x="4307083" y="1652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724700"/>
                <a:satOff val="-968"/>
                <a:lumOff val="57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724700"/>
                <a:satOff val="-968"/>
                <a:lumOff val="57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Индустриально-педагогический -  4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07083" y="1652"/>
        <a:ext cx="1892319" cy="1135391"/>
      </dsp:txXfrm>
    </dsp:sp>
    <dsp:sp modelId="{79E4AA85-E856-4393-847B-931CE801E9DC}">
      <dsp:nvSpPr>
        <dsp:cNvPr id="0" name=""/>
        <dsp:cNvSpPr/>
      </dsp:nvSpPr>
      <dsp:spPr>
        <a:xfrm>
          <a:off x="6388635" y="1652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1087050"/>
                <a:satOff val="-1452"/>
                <a:lumOff val="86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087050"/>
                <a:satOff val="-1452"/>
                <a:lumOff val="86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Иностранных</a:t>
          </a:r>
          <a:r>
            <a:rPr lang="ru-RU" sz="1600" b="0" i="0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языков - 26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88635" y="1652"/>
        <a:ext cx="1892319" cy="1135391"/>
      </dsp:txXfrm>
    </dsp:sp>
    <dsp:sp modelId="{A41F95D9-81F7-4F55-9CBE-213D8053F72D}">
      <dsp:nvSpPr>
        <dsp:cNvPr id="0" name=""/>
        <dsp:cNvSpPr/>
      </dsp:nvSpPr>
      <dsp:spPr>
        <a:xfrm>
          <a:off x="143980" y="1326276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1449400"/>
                <a:satOff val="-1935"/>
                <a:lumOff val="114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449400"/>
                <a:satOff val="-1935"/>
                <a:lumOff val="114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Искусств</a:t>
          </a:r>
          <a:r>
            <a:rPr lang="ru-RU" sz="1600" b="0" i="0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</a:t>
          </a:r>
          <a:r>
            <a:rPr lang="ru-RU" sz="1600" b="0" i="0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i="0" u="none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арт-педагогики</a:t>
          </a: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 - 13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980" y="1326276"/>
        <a:ext cx="1892319" cy="1135391"/>
      </dsp:txXfrm>
    </dsp:sp>
    <dsp:sp modelId="{387868E1-0F6D-49F0-AF44-E03432B948FC}">
      <dsp:nvSpPr>
        <dsp:cNvPr id="0" name=""/>
        <dsp:cNvSpPr/>
      </dsp:nvSpPr>
      <dsp:spPr>
        <a:xfrm>
          <a:off x="2225532" y="1326276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1811750"/>
                <a:satOff val="-2419"/>
                <a:lumOff val="143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811750"/>
                <a:satOff val="-2419"/>
                <a:lumOff val="143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Исторический -  7</a:t>
          </a:r>
          <a:r>
            <a:rPr lang="ru-RU" sz="1600" b="0" i="0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25532" y="1326276"/>
        <a:ext cx="1892319" cy="1135391"/>
      </dsp:txXfrm>
    </dsp:sp>
    <dsp:sp modelId="{C67F3AB4-A064-4E32-B641-785BDB1C4335}">
      <dsp:nvSpPr>
        <dsp:cNvPr id="0" name=""/>
        <dsp:cNvSpPr/>
      </dsp:nvSpPr>
      <dsp:spPr>
        <a:xfrm>
          <a:off x="4307083" y="1326276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2174100"/>
                <a:satOff val="-2903"/>
                <a:lumOff val="172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174100"/>
                <a:satOff val="-2903"/>
                <a:lumOff val="172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Педагогики</a:t>
          </a:r>
          <a:r>
            <a:rPr lang="ru-RU" sz="1600" b="0" i="0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</a:t>
          </a:r>
          <a:r>
            <a:rPr lang="ru-RU" sz="1600" b="0" i="0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психологии - 11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07083" y="1326276"/>
        <a:ext cx="1892319" cy="1135391"/>
      </dsp:txXfrm>
    </dsp:sp>
    <dsp:sp modelId="{5D4007D5-CD56-45C7-A379-133B11937C08}">
      <dsp:nvSpPr>
        <dsp:cNvPr id="0" name=""/>
        <dsp:cNvSpPr/>
      </dsp:nvSpPr>
      <dsp:spPr>
        <a:xfrm>
          <a:off x="6388635" y="1326276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2536451"/>
                <a:satOff val="-3387"/>
                <a:lumOff val="200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536451"/>
                <a:satOff val="-3387"/>
                <a:lumOff val="200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Теологии</a:t>
          </a:r>
          <a:r>
            <a:rPr lang="ru-RU" sz="1600" b="0" i="0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</a:t>
          </a:r>
          <a:r>
            <a:rPr lang="ru-RU" sz="1600" b="0" i="0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религиоведения - 4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88635" y="1326276"/>
        <a:ext cx="1892319" cy="1135391"/>
      </dsp:txXfrm>
    </dsp:sp>
    <dsp:sp modelId="{C1404A53-00AB-4057-B1FB-F0E94335ED3F}">
      <dsp:nvSpPr>
        <dsp:cNvPr id="0" name=""/>
        <dsp:cNvSpPr/>
      </dsp:nvSpPr>
      <dsp:spPr>
        <a:xfrm>
          <a:off x="143980" y="2650899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2898801"/>
                <a:satOff val="-3871"/>
                <a:lumOff val="229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898801"/>
                <a:satOff val="-3871"/>
                <a:lumOff val="229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Физической культуры и спорта - 11</a:t>
          </a:r>
          <a:endParaRPr lang="ru-RU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43980" y="2650899"/>
        <a:ext cx="1892319" cy="1135391"/>
      </dsp:txXfrm>
    </dsp:sp>
    <dsp:sp modelId="{81AB5EC1-086A-441F-A656-EC66AEAC91C1}">
      <dsp:nvSpPr>
        <dsp:cNvPr id="0" name=""/>
        <dsp:cNvSpPr/>
      </dsp:nvSpPr>
      <dsp:spPr>
        <a:xfrm>
          <a:off x="2225532" y="2650899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3261151"/>
                <a:satOff val="-4355"/>
                <a:lumOff val="258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261151"/>
                <a:satOff val="-4355"/>
                <a:lumOff val="258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Филологический -  23 </a:t>
          </a:r>
          <a:endParaRPr lang="ru-RU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225532" y="2650899"/>
        <a:ext cx="1892319" cy="1135391"/>
      </dsp:txXfrm>
    </dsp:sp>
    <dsp:sp modelId="{7E4C7CEA-E347-47BD-9561-22F25BD8B441}">
      <dsp:nvSpPr>
        <dsp:cNvPr id="0" name=""/>
        <dsp:cNvSpPr/>
      </dsp:nvSpPr>
      <dsp:spPr>
        <a:xfrm>
          <a:off x="4307083" y="2650899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3623501"/>
                <a:satOff val="-4838"/>
                <a:lumOff val="286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623501"/>
                <a:satOff val="-4838"/>
                <a:lumOff val="286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Художественно-графический - 10</a:t>
          </a:r>
          <a:endParaRPr lang="ru-RU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307083" y="2650899"/>
        <a:ext cx="1892319" cy="1135391"/>
      </dsp:txXfrm>
    </dsp:sp>
    <dsp:sp modelId="{08E22F52-5832-47EF-9995-45ABD6E2AE89}">
      <dsp:nvSpPr>
        <dsp:cNvPr id="0" name=""/>
        <dsp:cNvSpPr/>
      </dsp:nvSpPr>
      <dsp:spPr>
        <a:xfrm>
          <a:off x="6388635" y="2650899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3985851"/>
                <a:satOff val="-5322"/>
                <a:lumOff val="315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985851"/>
                <a:satOff val="-5322"/>
                <a:lumOff val="315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Институт экономики и управления - 12</a:t>
          </a:r>
          <a:endParaRPr lang="ru-RU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6388635" y="2650899"/>
        <a:ext cx="1892319" cy="1135391"/>
      </dsp:txXfrm>
    </dsp:sp>
    <dsp:sp modelId="{E18149C9-A735-4C97-96BF-DBCB1643AFA2}">
      <dsp:nvSpPr>
        <dsp:cNvPr id="0" name=""/>
        <dsp:cNvSpPr/>
      </dsp:nvSpPr>
      <dsp:spPr>
        <a:xfrm>
          <a:off x="2225532" y="3975523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4348201"/>
                <a:satOff val="-5806"/>
                <a:lumOff val="343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348201"/>
                <a:satOff val="-5806"/>
                <a:lumOff val="343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Физики, математики, информатики - 27</a:t>
          </a:r>
          <a:endParaRPr lang="ru-RU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225532" y="3975523"/>
        <a:ext cx="1892319" cy="1135391"/>
      </dsp:txXfrm>
    </dsp:sp>
    <dsp:sp modelId="{94B7D213-A839-4BBC-9CFB-A8EC300FE7E5}">
      <dsp:nvSpPr>
        <dsp:cNvPr id="0" name=""/>
        <dsp:cNvSpPr/>
      </dsp:nvSpPr>
      <dsp:spPr>
        <a:xfrm>
          <a:off x="4307083" y="3975523"/>
          <a:ext cx="1892319" cy="1135391"/>
        </a:xfrm>
        <a:prstGeom prst="rect">
          <a:avLst/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Кафедра социальной работы - 2</a:t>
          </a:r>
          <a:endParaRPr lang="ru-RU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307083" y="3975523"/>
        <a:ext cx="1892319" cy="1135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83C96-D7D2-4858-B54C-C54C92D150C6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CD4F9-3C31-4AF6-905A-078E913CE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CD4F9-3C31-4AF6-905A-078E913CE17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CD4F9-3C31-4AF6-905A-078E913CE17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A6DF44-81F4-4958-9AB7-83EDD4AA3C5B}" type="datetimeFigureOut">
              <a:rPr lang="ru-RU" smtClean="0"/>
              <a:pPr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05065"/>
            <a:ext cx="8155632" cy="1512168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МАГИСТРОВ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8136904" cy="13681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мониторинга, контроля качества образовательной деятельности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4049"/>
            <a:ext cx="1597025" cy="189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42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650512"/>
          </a:xfrm>
        </p:spPr>
        <p:txBody>
          <a:bodyPr>
            <a:no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Оцените по шкале от 1 до 10 качество организации и проведения практик (%):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материальной оснащенности организаций-баз практик задачам, которые перед Вами ставились руководителем практики</a:t>
            </a:r>
            <a:r>
              <a:rPr lang="ru-RU" sz="2000" i="1" dirty="0" smtClean="0">
                <a:solidFill>
                  <a:prstClr val="black"/>
                </a:solidFill>
              </a:rPr>
              <a:t/>
            </a:r>
            <a:br>
              <a:rPr lang="ru-RU" sz="2000" i="1" dirty="0" smtClean="0">
                <a:solidFill>
                  <a:prstClr val="black"/>
                </a:solidFill>
              </a:rPr>
            </a:b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1772816"/>
          <a:ext cx="8424936" cy="4176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323528" y="980728"/>
          <a:ext cx="8424936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440160"/>
          </a:xfrm>
        </p:spPr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Оцените по шкале от 1 до 10 качество организации и проведения практик (%)</a:t>
            </a:r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компетентность и заинтересованность работника организации-базы практики, отвечавшего за Вашу практическую подготовку</a:t>
            </a:r>
            <a:r>
              <a:rPr lang="ru-RU" b="1" dirty="0" smtClean="0">
                <a:solidFill>
                  <a:prstClr val="black"/>
                </a:solidFill>
              </a:rPr>
              <a:t/>
            </a:r>
            <a:br>
              <a:rPr lang="ru-RU" b="1" dirty="0" smtClean="0">
                <a:solidFill>
                  <a:prstClr val="black"/>
                </a:solidFill>
              </a:rPr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9512" y="1844824"/>
          <a:ext cx="864096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67544" y="1700808"/>
          <a:ext cx="8208912" cy="439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07288" cy="1252728"/>
          </a:xfrm>
        </p:spPr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Оцените по шкале от 1 до 10 качество организации и проведения практик (%):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полезность практик, которые Вы проходили, для Вашей будущей профессиональной деятельности</a:t>
            </a:r>
            <a:r>
              <a:rPr lang="ru-RU" i="1" dirty="0" smtClean="0">
                <a:solidFill>
                  <a:prstClr val="black"/>
                </a:solidFill>
              </a:rPr>
              <a:t/>
            </a:r>
            <a:br>
              <a:rPr lang="ru-RU" i="1" dirty="0" smtClean="0">
                <a:solidFill>
                  <a:prstClr val="black"/>
                </a:solidFill>
              </a:rPr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844824"/>
          <a:ext cx="8280920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42353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 степень удовлетворенности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магистратуры качеством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услуг в университете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проходило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06.12.2021 г.  по  13.12.2021 г.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обучающийся очной формы обучения (магистр) по направлениям подготовки</a:t>
            </a: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респондентов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288 чел.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 348 чел.) – 83%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анкетирования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41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респондентов по факультетам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563656197"/>
              </p:ext>
            </p:extLst>
          </p:nvPr>
        </p:nvGraphicFramePr>
        <p:xfrm>
          <a:off x="467544" y="1124744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062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84176"/>
          </a:xfrm>
        </p:spPr>
        <p:txBody>
          <a:bodyPr>
            <a:no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по шкале от 1 до 10 материально-техническое обеспечение Вашей образовательной программы (%):</a:t>
            </a:r>
            <a:r>
              <a:rPr lang="ru-RU" sz="2000" dirty="0" smtClean="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оснащенность учебных аудиторий, используемых для проведения учебных занятий, оборудованием и техническими средствами обучения</a:t>
            </a:r>
            <a:r>
              <a:rPr lang="ru-RU" sz="2000" i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ln>
                <a:solidFill>
                  <a:schemeClr val="bg1">
                    <a:lumMod val="9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3529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по шкале от 1 до 10 материально-техническое обеспечение Вашей образовательной программы (%):</a:t>
            </a:r>
            <a: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и достаточность программного обеспечения, используемого при освоении учебных дисциплин</a:t>
            </a:r>
            <a:r>
              <a:rPr lang="ru-RU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</a:rPr>
              <a:t/>
            </a:r>
            <a:br>
              <a:rPr lang="ru-RU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2" y="1916833"/>
          <a:ext cx="80648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060848"/>
          <a:ext cx="81734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84176"/>
          </a:xfrm>
          <a:noFill/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2700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Оцените по шкале от 1 до 10 материально-техническое обеспечение Вашей образовательной программы (%):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качество и достаточность электронно-библиотечных систем, доступ к которым обеспечивает университет</a:t>
            </a:r>
            <a:r>
              <a:rPr lang="ru-RU" sz="2000" i="1" dirty="0" smtClean="0">
                <a:solidFill>
                  <a:prstClr val="black"/>
                </a:solidFill>
              </a:rPr>
              <a:t/>
            </a:r>
            <a:br>
              <a:rPr lang="ru-RU" sz="2000" i="1" dirty="0" smtClean="0">
                <a:solidFill>
                  <a:prstClr val="black"/>
                </a:solidFill>
              </a:rPr>
            </a:br>
            <a:r>
              <a:rPr lang="ru-RU" sz="2000" i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ln>
                <a:solidFill>
                  <a:schemeClr val="bg1">
                    <a:lumMod val="95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1772816"/>
          <a:ext cx="8568953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Оцените по шкале от 1 до 10 материально-техническое обеспечение Вашей образовательной программы (%):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уровень предоставляемого университетом доступа (удаленного доступа) к современным профессиональным базам данных и информационным справочным системам</a:t>
            </a:r>
            <a:r>
              <a:rPr lang="ru-RU" i="1" dirty="0" smtClean="0">
                <a:solidFill>
                  <a:prstClr val="black"/>
                </a:solidFill>
              </a:rPr>
              <a:t/>
            </a:r>
            <a:br>
              <a:rPr lang="ru-RU" i="1" dirty="0" smtClean="0">
                <a:solidFill>
                  <a:prstClr val="black"/>
                </a:solidFill>
              </a:rPr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1962" y="942975"/>
          <a:ext cx="8220076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Оцените по шкале от 1 до 10 материально-техническое обеспечение Вашей образовательной программы (%):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удобство и эффективность электронно-информационной образовательной среды университета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268760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8328"/>
            <a:ext cx="8568952" cy="1252728"/>
          </a:xfrm>
        </p:spPr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Оцените по шкале от 1 до 10 качество организации и проведения практик (%):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соответствие предлагаемых университетом баз практик профилю Вашей образовательной программы</a:t>
            </a:r>
            <a:r>
              <a:rPr lang="ru-RU" i="1" dirty="0" smtClean="0">
                <a:solidFill>
                  <a:prstClr val="black"/>
                </a:solidFill>
              </a:rPr>
              <a:t/>
            </a:r>
            <a:br>
              <a:rPr lang="ru-RU" i="1" dirty="0" smtClean="0">
                <a:solidFill>
                  <a:prstClr val="black"/>
                </a:solidFill>
              </a:rPr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67544" y="1628800"/>
          <a:ext cx="8280920" cy="4254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395536" y="1085850"/>
          <a:ext cx="8424936" cy="5295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2282</TotalTime>
  <Words>195</Words>
  <Application>Microsoft Office PowerPoint</Application>
  <PresentationFormat>Экран (4:3)</PresentationFormat>
  <Paragraphs>51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АНКЕТИРОВАНИЕ МАГИСТРОВ  2021 г.</vt:lpstr>
      <vt:lpstr>Цель анкетирования</vt:lpstr>
      <vt:lpstr>Распределение респондентов по факультетам</vt:lpstr>
      <vt:lpstr> Оцените по шкале от 1 до 10 материально-техническое обеспечение Вашей образовательной программы (%): оснащенность учебных аудиторий, используемых для проведения учебных занятий, оборудованием и техническими средствами обучения </vt:lpstr>
      <vt:lpstr> Оцените по шкале от 1 до 10 материально-техническое обеспечение Вашей образовательной программы (%): качество и достаточность программного обеспечения, используемого при освоении учебных дисциплин </vt:lpstr>
      <vt:lpstr>  Оцените по шкале от 1 до 10 материально-техническое обеспечение Вашей образовательной программы (%): качество и достаточность электронно-библиотечных систем, доступ к которым обеспечивает университет  </vt:lpstr>
      <vt:lpstr> Оцените по шкале от 1 до 10 материально-техническое обеспечение Вашей образовательной программы (%): уровень предоставляемого университетом доступа (удаленного доступа) к современным профессиональным базам данных и информационным справочным системам </vt:lpstr>
      <vt:lpstr>Оцените по шкале от 1 до 10 материально-техническое обеспечение Вашей образовательной программы (%): удобство и эффективность электронно-информационной образовательной среды университета</vt:lpstr>
      <vt:lpstr>Оцените по шкале от 1 до 10 качество организации и проведения практик (%): соответствие предлагаемых университетом баз практик профилю Вашей образовательной программы </vt:lpstr>
      <vt:lpstr>Оцените по шкале от 1 до 10 качество организации и проведения практик (%): соответствие материальной оснащенности организаций-баз практик задачам, которые перед Вами ставились руководителем практики </vt:lpstr>
      <vt:lpstr>Оцените по шкале от 1 до 10 качество организации и проведения практик (%): компетентность и заинтересованность работника организации-базы практики, отвечавшего за Вашу практическую подготовку </vt:lpstr>
      <vt:lpstr> Оцените по шкале от 1 до 10 качество организации и проведения практик (%): полезность практик, которые Вы проходили, для Вашей будущей профессиональной деятельности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анкети</dc:title>
  <dc:creator>selizneva_se</dc:creator>
  <cp:lastModifiedBy>selezneva_su</cp:lastModifiedBy>
  <cp:revision>180</cp:revision>
  <cp:lastPrinted>2019-11-20T08:36:38Z</cp:lastPrinted>
  <dcterms:created xsi:type="dcterms:W3CDTF">2018-12-10T08:31:33Z</dcterms:created>
  <dcterms:modified xsi:type="dcterms:W3CDTF">2021-12-21T06:28:16Z</dcterms:modified>
</cp:coreProperties>
</file>