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notesMasterIdLst>
    <p:notesMasterId r:id="rId18"/>
  </p:notesMasterIdLst>
  <p:sldIdLst>
    <p:sldId id="256" r:id="rId2"/>
    <p:sldId id="257" r:id="rId3"/>
    <p:sldId id="258" r:id="rId4"/>
    <p:sldId id="274" r:id="rId5"/>
    <p:sldId id="262" r:id="rId6"/>
    <p:sldId id="261" r:id="rId7"/>
    <p:sldId id="260" r:id="rId8"/>
    <p:sldId id="263" r:id="rId9"/>
    <p:sldId id="272" r:id="rId10"/>
    <p:sldId id="273" r:id="rId11"/>
    <p:sldId id="264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94675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%20&#8212;%20&#1082;&#1086;&#1087;&#1080;&#1103;\&#1076;&#1080;&#1072;&#1075;&#1088;&#1072;&#1084;&#1084;&#1099;%201%20&#1082;&#1091;&#1088;&#1089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%20&#8212;%20&#1082;&#1086;&#1087;&#1080;&#1103;\&#1076;&#1080;&#1072;&#1075;&#1088;&#1072;&#1084;&#1084;&#1099;%201%20&#1082;&#1091;&#1088;&#1089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%20&#8212;%20&#1082;&#1086;&#1087;&#1080;&#1103;\&#1076;&#1080;&#1072;&#1075;&#1088;&#1072;&#1084;&#1084;&#1099;%201%20&#1082;&#1091;&#1088;&#1089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%20&#8212;%20&#1082;&#1086;&#1087;&#1080;&#1103;\&#1076;&#1080;&#1072;&#1075;&#1088;&#1072;&#1084;&#1084;&#1099;%201%20&#1082;&#1091;&#1088;&#1089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%20&#8212;%20&#1082;&#1086;&#1087;&#1080;&#1103;\&#1076;&#1080;&#1072;&#1075;&#1088;&#1072;&#1084;&#1084;&#1099;%201%20&#1082;&#1091;&#1088;&#1089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%20&#8212;%20&#1082;&#1086;&#1087;&#1080;&#1103;\&#1076;&#1080;&#1072;&#1075;&#1088;&#1072;&#1084;&#1084;&#1099;%201%20&#1082;&#1091;&#1088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%20&#8212;%20&#1082;&#1086;&#1087;&#1080;&#1103;\&#1076;&#1080;&#1072;&#1075;&#1088;&#1072;&#1084;&#1084;&#1099;%201%20&#1082;&#1091;&#1088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%20&#8212;%20&#1082;&#1086;&#1087;&#1080;&#1103;\&#1076;&#1080;&#1072;&#1075;&#1088;&#1072;&#1084;&#1084;&#1099;%201%20&#1082;&#1091;&#1088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%20&#8212;%20&#1082;&#1086;&#1087;&#1080;&#1103;\&#1076;&#1080;&#1072;&#1075;&#1088;&#1072;&#1084;&#1084;&#1099;%201%20&#1082;&#1091;&#1088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%20&#8212;%20&#1082;&#1086;&#1087;&#1080;&#1103;\&#1076;&#1080;&#1072;&#1075;&#1088;&#1072;&#1084;&#1084;&#1099;%201%20&#1082;&#1091;&#1088;&#108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%20&#8212;%20&#1082;&#1086;&#1087;&#1080;&#1103;\&#1076;&#1080;&#1072;&#1075;&#1088;&#1072;&#1084;&#1084;&#1099;%201%20&#1082;&#1091;&#1088;&#1089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%20&#8212;%20&#1082;&#1086;&#1087;&#1080;&#1103;\&#1076;&#1080;&#1072;&#1075;&#1088;&#1072;&#1084;&#1084;&#1099;%201%20&#1082;&#1091;&#1088;&#1089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%20&#8212;%20&#1082;&#1086;&#1087;&#1080;&#1103;\&#1076;&#1080;&#1072;&#1075;&#1088;&#1072;&#1084;&#1084;&#1099;%201%20&#1082;&#1091;&#1088;&#108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"/>
          <c:y val="1.5836367717635486E-2"/>
          <c:w val="0.99930505885021037"/>
          <c:h val="0.7620908211810573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Лист1!$B$2</c:f>
              <c:strCache>
                <c:ptCount val="1"/>
                <c:pt idx="0">
                  <c:v>2017-2018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Лист1!$A$3:$A$8</c:f>
              <c:strCache>
                <c:ptCount val="6"/>
                <c:pt idx="0">
                  <c:v>Мне было безразлично где учиться, лишь бы поступить</c:v>
                </c:pt>
                <c:pt idx="1">
                  <c:v>Учились родственники / друзья / знакомые</c:v>
                </c:pt>
                <c:pt idx="2">
                  <c:v>Активная общественная жизнь студентов университета</c:v>
                </c:pt>
                <c:pt idx="3">
                  <c:v>Возможность найти хорошую работу после окончания университета</c:v>
                </c:pt>
                <c:pt idx="4">
                  <c:v>Высокое качество обучения </c:v>
                </c:pt>
                <c:pt idx="5">
                  <c:v>Наличие интересного мне направления подготовки</c:v>
                </c:pt>
              </c:strCache>
            </c:strRef>
          </c:cat>
          <c:val>
            <c:numRef>
              <c:f>Лист1!$B$3:$B$8</c:f>
              <c:numCache>
                <c:formatCode>General</c:formatCode>
                <c:ptCount val="6"/>
                <c:pt idx="0">
                  <c:v>10.9</c:v>
                </c:pt>
                <c:pt idx="1">
                  <c:v>26.8</c:v>
                </c:pt>
                <c:pt idx="2">
                  <c:v>27.5</c:v>
                </c:pt>
                <c:pt idx="3">
                  <c:v>26.5</c:v>
                </c:pt>
                <c:pt idx="4">
                  <c:v>50.4</c:v>
                </c:pt>
                <c:pt idx="5">
                  <c:v>56.5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2018-2019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Лист1!$A$3:$A$8</c:f>
              <c:strCache>
                <c:ptCount val="6"/>
                <c:pt idx="0">
                  <c:v>Мне было безразлично где учиться, лишь бы поступить</c:v>
                </c:pt>
                <c:pt idx="1">
                  <c:v>Учились родственники / друзья / знакомые</c:v>
                </c:pt>
                <c:pt idx="2">
                  <c:v>Активная общественная жизнь студентов университета</c:v>
                </c:pt>
                <c:pt idx="3">
                  <c:v>Возможность найти хорошую работу после окончания университета</c:v>
                </c:pt>
                <c:pt idx="4">
                  <c:v>Высокое качество обучения </c:v>
                </c:pt>
                <c:pt idx="5">
                  <c:v>Наличие интересного мне направления подготовки</c:v>
                </c:pt>
              </c:strCache>
            </c:strRef>
          </c:cat>
          <c:val>
            <c:numRef>
              <c:f>Лист1!$C$3:$C$8</c:f>
              <c:numCache>
                <c:formatCode>General</c:formatCode>
                <c:ptCount val="6"/>
                <c:pt idx="0">
                  <c:v>8.5</c:v>
                </c:pt>
                <c:pt idx="1">
                  <c:v>30</c:v>
                </c:pt>
                <c:pt idx="2">
                  <c:v>33.1</c:v>
                </c:pt>
                <c:pt idx="3">
                  <c:v>34.5</c:v>
                </c:pt>
                <c:pt idx="4">
                  <c:v>56.7</c:v>
                </c:pt>
                <c:pt idx="5">
                  <c:v>62.8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2019-2020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Лист1!$A$3:$A$8</c:f>
              <c:strCache>
                <c:ptCount val="6"/>
                <c:pt idx="0">
                  <c:v>Мне было безразлично где учиться, лишь бы поступить</c:v>
                </c:pt>
                <c:pt idx="1">
                  <c:v>Учились родственники / друзья / знакомые</c:v>
                </c:pt>
                <c:pt idx="2">
                  <c:v>Активная общественная жизнь студентов университета</c:v>
                </c:pt>
                <c:pt idx="3">
                  <c:v>Возможность найти хорошую работу после окончания университета</c:v>
                </c:pt>
                <c:pt idx="4">
                  <c:v>Высокое качество обучения </c:v>
                </c:pt>
                <c:pt idx="5">
                  <c:v>Наличие интересного мне направления подготовки</c:v>
                </c:pt>
              </c:strCache>
            </c:strRef>
          </c:cat>
          <c:val>
            <c:numRef>
              <c:f>Лист1!$D$3:$D$8</c:f>
              <c:numCache>
                <c:formatCode>General</c:formatCode>
                <c:ptCount val="6"/>
                <c:pt idx="0">
                  <c:v>7.9</c:v>
                </c:pt>
                <c:pt idx="1">
                  <c:v>25.5</c:v>
                </c:pt>
                <c:pt idx="2">
                  <c:v>36.1</c:v>
                </c:pt>
                <c:pt idx="3">
                  <c:v>37</c:v>
                </c:pt>
                <c:pt idx="4">
                  <c:v>53.6</c:v>
                </c:pt>
                <c:pt idx="5">
                  <c:v>66.8</c:v>
                </c:pt>
              </c:numCache>
            </c:numRef>
          </c:val>
        </c:ser>
        <c:ser>
          <c:idx val="3"/>
          <c:order val="3"/>
          <c:tx>
            <c:strRef>
              <c:f>Лист1!$E$2</c:f>
              <c:strCache>
                <c:ptCount val="1"/>
                <c:pt idx="0">
                  <c:v>2020-2021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Лист1!$A$3:$A$8</c:f>
              <c:strCache>
                <c:ptCount val="6"/>
                <c:pt idx="0">
                  <c:v>Мне было безразлично где учиться, лишь бы поступить</c:v>
                </c:pt>
                <c:pt idx="1">
                  <c:v>Учились родственники / друзья / знакомые</c:v>
                </c:pt>
                <c:pt idx="2">
                  <c:v>Активная общественная жизнь студентов университета</c:v>
                </c:pt>
                <c:pt idx="3">
                  <c:v>Возможность найти хорошую работу после окончания университета</c:v>
                </c:pt>
                <c:pt idx="4">
                  <c:v>Высокое качество обучения </c:v>
                </c:pt>
                <c:pt idx="5">
                  <c:v>Наличие интересного мне направления подготовки</c:v>
                </c:pt>
              </c:strCache>
            </c:strRef>
          </c:cat>
          <c:val>
            <c:numRef>
              <c:f>Лист1!$E$3:$E$8</c:f>
              <c:numCache>
                <c:formatCode>General</c:formatCode>
                <c:ptCount val="6"/>
                <c:pt idx="0">
                  <c:v>14.6</c:v>
                </c:pt>
                <c:pt idx="1">
                  <c:v>27.6</c:v>
                </c:pt>
                <c:pt idx="2">
                  <c:v>22.6</c:v>
                </c:pt>
                <c:pt idx="3">
                  <c:v>38.1</c:v>
                </c:pt>
                <c:pt idx="4">
                  <c:v>40.9</c:v>
                </c:pt>
                <c:pt idx="5">
                  <c:v>70.099999999999994</c:v>
                </c:pt>
              </c:numCache>
            </c:numRef>
          </c:val>
        </c:ser>
        <c:ser>
          <c:idx val="4"/>
          <c:order val="4"/>
          <c:tx>
            <c:strRef>
              <c:f>Лист1!$F$2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Лист1!$A$3:$A$8</c:f>
              <c:strCache>
                <c:ptCount val="6"/>
                <c:pt idx="0">
                  <c:v>Мне было безразлично где учиться, лишь бы поступить</c:v>
                </c:pt>
                <c:pt idx="1">
                  <c:v>Учились родственники / друзья / знакомые</c:v>
                </c:pt>
                <c:pt idx="2">
                  <c:v>Активная общественная жизнь студентов университета</c:v>
                </c:pt>
                <c:pt idx="3">
                  <c:v>Возможность найти хорошую работу после окончания университета</c:v>
                </c:pt>
                <c:pt idx="4">
                  <c:v>Высокое качество обучения </c:v>
                </c:pt>
                <c:pt idx="5">
                  <c:v>Наличие интересного мне направления подготовки</c:v>
                </c:pt>
              </c:strCache>
            </c:strRef>
          </c:cat>
          <c:val>
            <c:numRef>
              <c:f>Лист1!$F$3:$F$8</c:f>
              <c:numCache>
                <c:formatCode>General</c:formatCode>
                <c:ptCount val="6"/>
                <c:pt idx="0">
                  <c:v>9.5</c:v>
                </c:pt>
                <c:pt idx="1">
                  <c:v>27.1</c:v>
                </c:pt>
                <c:pt idx="2">
                  <c:v>29.5</c:v>
                </c:pt>
                <c:pt idx="3">
                  <c:v>39.700000000000003</c:v>
                </c:pt>
                <c:pt idx="4">
                  <c:v>47.6</c:v>
                </c:pt>
                <c:pt idx="5">
                  <c:v>67.7</c:v>
                </c:pt>
              </c:numCache>
            </c:numRef>
          </c:val>
        </c:ser>
        <c:gapWidth val="190"/>
        <c:gapDepth val="200"/>
        <c:shape val="pyramid"/>
        <c:axId val="65780352"/>
        <c:axId val="65865216"/>
        <c:axId val="0"/>
      </c:bar3DChart>
      <c:catAx>
        <c:axId val="65780352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865216"/>
        <c:crosses val="autoZero"/>
        <c:auto val="1"/>
        <c:lblAlgn val="ctr"/>
        <c:lblOffset val="100"/>
      </c:catAx>
      <c:valAx>
        <c:axId val="65865216"/>
        <c:scaling>
          <c:orientation val="minMax"/>
        </c:scaling>
        <c:delete val="1"/>
        <c:axPos val="l"/>
        <c:numFmt formatCode="General" sourceLinked="1"/>
        <c:tickLblPos val="none"/>
        <c:crossAx val="65780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4920440428565789E-2"/>
          <c:y val="0.15894354951968834"/>
          <c:w val="7.8657123496838274E-2"/>
          <c:h val="0.20989800194736383"/>
        </c:manualLayout>
      </c:layout>
      <c:txPr>
        <a:bodyPr/>
        <a:lstStyle/>
        <a:p>
          <a:pPr>
            <a:defRPr sz="9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22728929481423743"/>
          <c:y val="1.1212429388187638E-2"/>
          <c:w val="0.65223482113098541"/>
          <c:h val="0.98607413991038029"/>
        </c:manualLayout>
      </c:layout>
      <c:bar3DChart>
        <c:barDir val="bar"/>
        <c:grouping val="clustered"/>
        <c:ser>
          <c:idx val="0"/>
          <c:order val="0"/>
          <c:tx>
            <c:strRef>
              <c:f>Лист9!$B$2</c:f>
              <c:strCache>
                <c:ptCount val="1"/>
                <c:pt idx="0">
                  <c:v>2017-2018</c:v>
                </c:pt>
              </c:strCache>
            </c:strRef>
          </c:tx>
          <c:dLbls>
            <c:dLbl>
              <c:idx val="7"/>
              <c:layout>
                <c:manualLayout>
                  <c:x val="3.027615669222316E-3"/>
                  <c:y val="2.3515905640114063E-3"/>
                </c:manualLayout>
              </c:layout>
              <c:showVal val="1"/>
            </c:dLbl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Лист9!$A$3:$A$10</c:f>
              <c:strCache>
                <c:ptCount val="8"/>
                <c:pt idx="0">
                  <c:v>Проблемы
в общении 
с преподавателями</c:v>
                </c:pt>
                <c:pt idx="1">
                  <c:v>Отсутствие 
жилья</c:v>
                </c:pt>
                <c:pt idx="2">
                  <c:v>Проблемы 
в общении 
с однокурсниками</c:v>
                </c:pt>
                <c:pt idx="3">
                  <c:v>Неудобное 
расписание</c:v>
                </c:pt>
                <c:pt idx="4">
                  <c:v>Недостаточно 
учебной литературы</c:v>
                </c:pt>
                <c:pt idx="5">
                  <c:v>Организация 
занятий 
в разных 
корпусах 
отнимает 
много 
времени</c:v>
                </c:pt>
                <c:pt idx="6">
                  <c:v>Трудно 
ориентироваться
в университете, 
найти нужную 
аудиторию</c:v>
                </c:pt>
                <c:pt idx="7">
                  <c:v>Нет проблем</c:v>
                </c:pt>
              </c:strCache>
            </c:strRef>
          </c:cat>
          <c:val>
            <c:numRef>
              <c:f>Лист9!$B$3:$B$10</c:f>
              <c:numCache>
                <c:formatCode>General</c:formatCode>
                <c:ptCount val="8"/>
                <c:pt idx="0">
                  <c:v>6.3</c:v>
                </c:pt>
                <c:pt idx="1">
                  <c:v>9.4</c:v>
                </c:pt>
                <c:pt idx="2">
                  <c:v>5.6</c:v>
                </c:pt>
                <c:pt idx="3">
                  <c:v>14.6</c:v>
                </c:pt>
                <c:pt idx="4">
                  <c:v>13.9</c:v>
                </c:pt>
                <c:pt idx="5">
                  <c:v>14.5</c:v>
                </c:pt>
                <c:pt idx="6">
                  <c:v>20.9</c:v>
                </c:pt>
                <c:pt idx="7">
                  <c:v>25.7</c:v>
                </c:pt>
              </c:numCache>
            </c:numRef>
          </c:val>
        </c:ser>
        <c:ser>
          <c:idx val="1"/>
          <c:order val="1"/>
          <c:tx>
            <c:strRef>
              <c:f>Лист9!$C$2</c:f>
              <c:strCache>
                <c:ptCount val="1"/>
                <c:pt idx="0">
                  <c:v>2018-2019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Лист9!$A$3:$A$10</c:f>
              <c:strCache>
                <c:ptCount val="8"/>
                <c:pt idx="0">
                  <c:v>Проблемы
в общении 
с преподавателями</c:v>
                </c:pt>
                <c:pt idx="1">
                  <c:v>Отсутствие 
жилья</c:v>
                </c:pt>
                <c:pt idx="2">
                  <c:v>Проблемы 
в общении 
с однокурсниками</c:v>
                </c:pt>
                <c:pt idx="3">
                  <c:v>Неудобное 
расписание</c:v>
                </c:pt>
                <c:pt idx="4">
                  <c:v>Недостаточно 
учебной литературы</c:v>
                </c:pt>
                <c:pt idx="5">
                  <c:v>Организация 
занятий 
в разных 
корпусах 
отнимает 
много 
времени</c:v>
                </c:pt>
                <c:pt idx="6">
                  <c:v>Трудно 
ориентироваться
в университете, 
найти нужную 
аудиторию</c:v>
                </c:pt>
                <c:pt idx="7">
                  <c:v>Нет проблем</c:v>
                </c:pt>
              </c:strCache>
            </c:strRef>
          </c:cat>
          <c:val>
            <c:numRef>
              <c:f>Лист9!$C$3:$C$10</c:f>
              <c:numCache>
                <c:formatCode>General</c:formatCode>
                <c:ptCount val="8"/>
                <c:pt idx="0">
                  <c:v>4.2</c:v>
                </c:pt>
                <c:pt idx="1">
                  <c:v>5.3</c:v>
                </c:pt>
                <c:pt idx="2">
                  <c:v>5.5</c:v>
                </c:pt>
                <c:pt idx="3">
                  <c:v>11.1</c:v>
                </c:pt>
                <c:pt idx="4">
                  <c:v>9.5</c:v>
                </c:pt>
                <c:pt idx="5">
                  <c:v>18.7</c:v>
                </c:pt>
                <c:pt idx="6">
                  <c:v>20.6</c:v>
                </c:pt>
                <c:pt idx="7">
                  <c:v>41.7</c:v>
                </c:pt>
              </c:numCache>
            </c:numRef>
          </c:val>
        </c:ser>
        <c:ser>
          <c:idx val="2"/>
          <c:order val="2"/>
          <c:tx>
            <c:strRef>
              <c:f>Лист9!$D$2</c:f>
              <c:strCache>
                <c:ptCount val="1"/>
                <c:pt idx="0">
                  <c:v>2019-2020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Лист9!$A$3:$A$10</c:f>
              <c:strCache>
                <c:ptCount val="8"/>
                <c:pt idx="0">
                  <c:v>Проблемы
в общении 
с преподавателями</c:v>
                </c:pt>
                <c:pt idx="1">
                  <c:v>Отсутствие 
жилья</c:v>
                </c:pt>
                <c:pt idx="2">
                  <c:v>Проблемы 
в общении 
с однокурсниками</c:v>
                </c:pt>
                <c:pt idx="3">
                  <c:v>Неудобное 
расписание</c:v>
                </c:pt>
                <c:pt idx="4">
                  <c:v>Недостаточно 
учебной литературы</c:v>
                </c:pt>
                <c:pt idx="5">
                  <c:v>Организация 
занятий 
в разных 
корпусах 
отнимает 
много 
времени</c:v>
                </c:pt>
                <c:pt idx="6">
                  <c:v>Трудно 
ориентироваться
в университете, 
найти нужную 
аудиторию</c:v>
                </c:pt>
                <c:pt idx="7">
                  <c:v>Нет проблем</c:v>
                </c:pt>
              </c:strCache>
            </c:strRef>
          </c:cat>
          <c:val>
            <c:numRef>
              <c:f>Лист9!$D$3:$D$10</c:f>
              <c:numCache>
                <c:formatCode>General</c:formatCode>
                <c:ptCount val="8"/>
                <c:pt idx="0">
                  <c:v>4.5</c:v>
                </c:pt>
                <c:pt idx="1">
                  <c:v>5.6</c:v>
                </c:pt>
                <c:pt idx="2">
                  <c:v>6.1</c:v>
                </c:pt>
                <c:pt idx="3">
                  <c:v>8.1</c:v>
                </c:pt>
                <c:pt idx="4">
                  <c:v>8.1999999999999993</c:v>
                </c:pt>
                <c:pt idx="5">
                  <c:v>13.9</c:v>
                </c:pt>
                <c:pt idx="6">
                  <c:v>21.3</c:v>
                </c:pt>
                <c:pt idx="7">
                  <c:v>43.8</c:v>
                </c:pt>
              </c:numCache>
            </c:numRef>
          </c:val>
        </c:ser>
        <c:ser>
          <c:idx val="3"/>
          <c:order val="3"/>
          <c:tx>
            <c:strRef>
              <c:f>Лист9!$E$2</c:f>
              <c:strCache>
                <c:ptCount val="1"/>
                <c:pt idx="0">
                  <c:v>2020-2021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Лист9!$A$3:$A$10</c:f>
              <c:strCache>
                <c:ptCount val="8"/>
                <c:pt idx="0">
                  <c:v>Проблемы
в общении 
с преподавателями</c:v>
                </c:pt>
                <c:pt idx="1">
                  <c:v>Отсутствие 
жилья</c:v>
                </c:pt>
                <c:pt idx="2">
                  <c:v>Проблемы 
в общении 
с однокурсниками</c:v>
                </c:pt>
                <c:pt idx="3">
                  <c:v>Неудобное 
расписание</c:v>
                </c:pt>
                <c:pt idx="4">
                  <c:v>Недостаточно 
учебной литературы</c:v>
                </c:pt>
                <c:pt idx="5">
                  <c:v>Организация 
занятий 
в разных 
корпусах 
отнимает 
много 
времени</c:v>
                </c:pt>
                <c:pt idx="6">
                  <c:v>Трудно 
ориентироваться
в университете, 
найти нужную 
аудиторию</c:v>
                </c:pt>
                <c:pt idx="7">
                  <c:v>Нет проблем</c:v>
                </c:pt>
              </c:strCache>
            </c:strRef>
          </c:cat>
          <c:val>
            <c:numRef>
              <c:f>Лист9!$E$3:$E$10</c:f>
              <c:numCache>
                <c:formatCode>General</c:formatCode>
                <c:ptCount val="8"/>
                <c:pt idx="0">
                  <c:v>7.7</c:v>
                </c:pt>
                <c:pt idx="1">
                  <c:v>4.3</c:v>
                </c:pt>
                <c:pt idx="2">
                  <c:v>7.4</c:v>
                </c:pt>
                <c:pt idx="3">
                  <c:v>24.5</c:v>
                </c:pt>
                <c:pt idx="4">
                  <c:v>6.6</c:v>
                </c:pt>
                <c:pt idx="5">
                  <c:v>15</c:v>
                </c:pt>
                <c:pt idx="6">
                  <c:v>18.100000000000001</c:v>
                </c:pt>
                <c:pt idx="7">
                  <c:v>51.2</c:v>
                </c:pt>
              </c:numCache>
            </c:numRef>
          </c:val>
        </c:ser>
        <c:ser>
          <c:idx val="4"/>
          <c:order val="4"/>
          <c:tx>
            <c:strRef>
              <c:f>Лист9!$F$2</c:f>
              <c:strCache>
                <c:ptCount val="1"/>
                <c:pt idx="0">
                  <c:v>2021-2022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Лист9!$A$3:$A$10</c:f>
              <c:strCache>
                <c:ptCount val="8"/>
                <c:pt idx="0">
                  <c:v>Проблемы
в общении 
с преподавателями</c:v>
                </c:pt>
                <c:pt idx="1">
                  <c:v>Отсутствие 
жилья</c:v>
                </c:pt>
                <c:pt idx="2">
                  <c:v>Проблемы 
в общении 
с однокурсниками</c:v>
                </c:pt>
                <c:pt idx="3">
                  <c:v>Неудобное 
расписание</c:v>
                </c:pt>
                <c:pt idx="4">
                  <c:v>Недостаточно 
учебной литературы</c:v>
                </c:pt>
                <c:pt idx="5">
                  <c:v>Организация 
занятий 
в разных 
корпусах 
отнимает 
много 
времени</c:v>
                </c:pt>
                <c:pt idx="6">
                  <c:v>Трудно 
ориентироваться
в университете, 
найти нужную 
аудиторию</c:v>
                </c:pt>
                <c:pt idx="7">
                  <c:v>Нет проблем</c:v>
                </c:pt>
              </c:strCache>
            </c:strRef>
          </c:cat>
          <c:val>
            <c:numRef>
              <c:f>Лист9!$F$3:$F$10</c:f>
              <c:numCache>
                <c:formatCode>General</c:formatCode>
                <c:ptCount val="8"/>
                <c:pt idx="0">
                  <c:v>5.8</c:v>
                </c:pt>
                <c:pt idx="1">
                  <c:v>3.3</c:v>
                </c:pt>
                <c:pt idx="2">
                  <c:v>6.6</c:v>
                </c:pt>
                <c:pt idx="3">
                  <c:v>10.6</c:v>
                </c:pt>
                <c:pt idx="4">
                  <c:v>6.1</c:v>
                </c:pt>
                <c:pt idx="5">
                  <c:v>9.1</c:v>
                </c:pt>
                <c:pt idx="6">
                  <c:v>19.399999999999999</c:v>
                </c:pt>
                <c:pt idx="7">
                  <c:v>63.2</c:v>
                </c:pt>
              </c:numCache>
            </c:numRef>
          </c:val>
        </c:ser>
        <c:shape val="cylinder"/>
        <c:axId val="90258432"/>
        <c:axId val="104339328"/>
        <c:axId val="0"/>
      </c:bar3DChart>
      <c:catAx>
        <c:axId val="90258432"/>
        <c:scaling>
          <c:orientation val="minMax"/>
        </c:scaling>
        <c:axPos val="l"/>
        <c:tickLblPos val="nextTo"/>
        <c:txPr>
          <a:bodyPr/>
          <a:lstStyle/>
          <a:p>
            <a:pPr>
              <a:defRPr sz="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4339328"/>
        <c:crosses val="autoZero"/>
        <c:auto val="1"/>
        <c:lblAlgn val="ctr"/>
        <c:lblOffset val="100"/>
      </c:catAx>
      <c:valAx>
        <c:axId val="104339328"/>
        <c:scaling>
          <c:orientation val="minMax"/>
        </c:scaling>
        <c:delete val="1"/>
        <c:axPos val="b"/>
        <c:numFmt formatCode="General" sourceLinked="1"/>
        <c:tickLblPos val="none"/>
        <c:crossAx val="90258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85502703706873"/>
          <c:y val="0.67592122117150377"/>
          <c:w val="0.10683478247407847"/>
          <c:h val="0.25145612905755571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36206764861375557"/>
          <c:y val="3.3303057826218591E-2"/>
          <c:w val="0.4823967116680522"/>
          <c:h val="0.93339388434756287"/>
        </c:manualLayout>
      </c:layout>
      <c:bar3DChart>
        <c:barDir val="bar"/>
        <c:grouping val="clustered"/>
        <c:ser>
          <c:idx val="0"/>
          <c:order val="0"/>
          <c:tx>
            <c:strRef>
              <c:f>Лист10!$B$2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Лист10!$A$3:$A$8</c:f>
              <c:strCache>
                <c:ptCount val="6"/>
                <c:pt idx="0">
                  <c:v>Иное</c:v>
                </c:pt>
                <c:pt idx="1">
                  <c:v>Органы студенческого самоуправления на факультете</c:v>
                </c:pt>
                <c:pt idx="2">
                  <c:v>Советы старшекурсников</c:v>
                </c:pt>
                <c:pt idx="3">
                  <c:v>Советы и помощь сотрудников деканата</c:v>
                </c:pt>
                <c:pt idx="4">
                  <c:v>Доброжелательное отношение преподавателей</c:v>
                </c:pt>
                <c:pt idx="5">
                  <c:v>Желание учиться в университете</c:v>
                </c:pt>
              </c:strCache>
            </c:strRef>
          </c:cat>
          <c:val>
            <c:numRef>
              <c:f>Лист10!$B$3:$B$8</c:f>
              <c:numCache>
                <c:formatCode>General</c:formatCode>
                <c:ptCount val="6"/>
                <c:pt idx="0">
                  <c:v>3.9</c:v>
                </c:pt>
                <c:pt idx="1">
                  <c:v>11</c:v>
                </c:pt>
                <c:pt idx="2">
                  <c:v>23.8</c:v>
                </c:pt>
                <c:pt idx="3">
                  <c:v>34</c:v>
                </c:pt>
                <c:pt idx="4">
                  <c:v>42.3</c:v>
                </c:pt>
                <c:pt idx="5">
                  <c:v>67</c:v>
                </c:pt>
              </c:numCache>
            </c:numRef>
          </c:val>
        </c:ser>
        <c:ser>
          <c:idx val="1"/>
          <c:order val="1"/>
          <c:tx>
            <c:strRef>
              <c:f>Лист10!$C$2</c:f>
              <c:strCache>
                <c:ptCount val="1"/>
                <c:pt idx="0">
                  <c:v>2018-2019</c:v>
                </c:pt>
              </c:strCache>
            </c:strRef>
          </c:tx>
          <c:dPt>
            <c:idx val="5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Лист10!$A$3:$A$8</c:f>
              <c:strCache>
                <c:ptCount val="6"/>
                <c:pt idx="0">
                  <c:v>Иное</c:v>
                </c:pt>
                <c:pt idx="1">
                  <c:v>Органы студенческого самоуправления на факультете</c:v>
                </c:pt>
                <c:pt idx="2">
                  <c:v>Советы старшекурсников</c:v>
                </c:pt>
                <c:pt idx="3">
                  <c:v>Советы и помощь сотрудников деканата</c:v>
                </c:pt>
                <c:pt idx="4">
                  <c:v>Доброжелательное отношение преподавателей</c:v>
                </c:pt>
                <c:pt idx="5">
                  <c:v>Желание учиться в университете</c:v>
                </c:pt>
              </c:strCache>
            </c:strRef>
          </c:cat>
          <c:val>
            <c:numRef>
              <c:f>Лист10!$C$3:$C$8</c:f>
              <c:numCache>
                <c:formatCode>General</c:formatCode>
                <c:ptCount val="6"/>
                <c:pt idx="0">
                  <c:v>2.2999999999999998</c:v>
                </c:pt>
                <c:pt idx="1">
                  <c:v>15.2</c:v>
                </c:pt>
                <c:pt idx="2">
                  <c:v>28.4</c:v>
                </c:pt>
                <c:pt idx="3">
                  <c:v>42.9</c:v>
                </c:pt>
                <c:pt idx="4">
                  <c:v>53.3</c:v>
                </c:pt>
                <c:pt idx="5">
                  <c:v>69.3</c:v>
                </c:pt>
              </c:numCache>
            </c:numRef>
          </c:val>
        </c:ser>
        <c:ser>
          <c:idx val="2"/>
          <c:order val="2"/>
          <c:tx>
            <c:strRef>
              <c:f>Лист10!$D$2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rgbClr val="7030A0"/>
            </a:solidFill>
          </c:spPr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Лист10!$A$3:$A$8</c:f>
              <c:strCache>
                <c:ptCount val="6"/>
                <c:pt idx="0">
                  <c:v>Иное</c:v>
                </c:pt>
                <c:pt idx="1">
                  <c:v>Органы студенческого самоуправления на факультете</c:v>
                </c:pt>
                <c:pt idx="2">
                  <c:v>Советы старшекурсников</c:v>
                </c:pt>
                <c:pt idx="3">
                  <c:v>Советы и помощь сотрудников деканата</c:v>
                </c:pt>
                <c:pt idx="4">
                  <c:v>Доброжелательное отношение преподавателей</c:v>
                </c:pt>
                <c:pt idx="5">
                  <c:v>Желание учиться в университете</c:v>
                </c:pt>
              </c:strCache>
            </c:strRef>
          </c:cat>
          <c:val>
            <c:numRef>
              <c:f>Лист10!$D$3:$D$8</c:f>
              <c:numCache>
                <c:formatCode>General</c:formatCode>
                <c:ptCount val="6"/>
                <c:pt idx="0">
                  <c:v>6.2</c:v>
                </c:pt>
                <c:pt idx="1">
                  <c:v>15.3</c:v>
                </c:pt>
                <c:pt idx="2">
                  <c:v>28.4</c:v>
                </c:pt>
                <c:pt idx="3">
                  <c:v>40</c:v>
                </c:pt>
                <c:pt idx="4">
                  <c:v>56.5</c:v>
                </c:pt>
                <c:pt idx="5">
                  <c:v>71</c:v>
                </c:pt>
              </c:numCache>
            </c:numRef>
          </c:val>
        </c:ser>
        <c:ser>
          <c:idx val="3"/>
          <c:order val="3"/>
          <c:tx>
            <c:strRef>
              <c:f>Лист10!$E$2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Лист10!$A$3:$A$8</c:f>
              <c:strCache>
                <c:ptCount val="6"/>
                <c:pt idx="0">
                  <c:v>Иное</c:v>
                </c:pt>
                <c:pt idx="1">
                  <c:v>Органы студенческого самоуправления на факультете</c:v>
                </c:pt>
                <c:pt idx="2">
                  <c:v>Советы старшекурсников</c:v>
                </c:pt>
                <c:pt idx="3">
                  <c:v>Советы и помощь сотрудников деканата</c:v>
                </c:pt>
                <c:pt idx="4">
                  <c:v>Доброжелательное отношение преподавателей</c:v>
                </c:pt>
                <c:pt idx="5">
                  <c:v>Желание учиться в университете</c:v>
                </c:pt>
              </c:strCache>
            </c:strRef>
          </c:cat>
          <c:val>
            <c:numRef>
              <c:f>Лист10!$E$3:$E$8</c:f>
              <c:numCache>
                <c:formatCode>General</c:formatCode>
                <c:ptCount val="6"/>
                <c:pt idx="0">
                  <c:v>10.9</c:v>
                </c:pt>
                <c:pt idx="1">
                  <c:v>9</c:v>
                </c:pt>
                <c:pt idx="2">
                  <c:v>34.799999999999997</c:v>
                </c:pt>
                <c:pt idx="3">
                  <c:v>37</c:v>
                </c:pt>
                <c:pt idx="4">
                  <c:v>68.099999999999994</c:v>
                </c:pt>
                <c:pt idx="5">
                  <c:v>54.3</c:v>
                </c:pt>
              </c:numCache>
            </c:numRef>
          </c:val>
        </c:ser>
        <c:ser>
          <c:idx val="4"/>
          <c:order val="4"/>
          <c:tx>
            <c:strRef>
              <c:f>Лист10!$F$2</c:f>
              <c:strCache>
                <c:ptCount val="1"/>
                <c:pt idx="0">
                  <c:v>2021-2022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6.0551014229488342E-3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Лист10!$A$3:$A$8</c:f>
              <c:strCache>
                <c:ptCount val="6"/>
                <c:pt idx="0">
                  <c:v>Иное</c:v>
                </c:pt>
                <c:pt idx="1">
                  <c:v>Органы студенческого самоуправления на факультете</c:v>
                </c:pt>
                <c:pt idx="2">
                  <c:v>Советы старшекурсников</c:v>
                </c:pt>
                <c:pt idx="3">
                  <c:v>Советы и помощь сотрудников деканата</c:v>
                </c:pt>
                <c:pt idx="4">
                  <c:v>Доброжелательное отношение преподавателей</c:v>
                </c:pt>
                <c:pt idx="5">
                  <c:v>Желание учиться в университете</c:v>
                </c:pt>
              </c:strCache>
            </c:strRef>
          </c:cat>
          <c:val>
            <c:numRef>
              <c:f>Лист10!$F$3:$F$8</c:f>
              <c:numCache>
                <c:formatCode>General</c:formatCode>
                <c:ptCount val="6"/>
                <c:pt idx="0">
                  <c:v>7.2</c:v>
                </c:pt>
                <c:pt idx="1">
                  <c:v>12.6</c:v>
                </c:pt>
                <c:pt idx="2">
                  <c:v>26.8</c:v>
                </c:pt>
                <c:pt idx="3">
                  <c:v>38.299999999999997</c:v>
                </c:pt>
                <c:pt idx="4">
                  <c:v>69.3</c:v>
                </c:pt>
                <c:pt idx="5">
                  <c:v>64.7</c:v>
                </c:pt>
              </c:numCache>
            </c:numRef>
          </c:val>
        </c:ser>
        <c:shape val="cylinder"/>
        <c:axId val="105307136"/>
        <c:axId val="105359232"/>
        <c:axId val="0"/>
      </c:bar3DChart>
      <c:catAx>
        <c:axId val="105307136"/>
        <c:scaling>
          <c:orientation val="minMax"/>
        </c:scaling>
        <c:axPos val="l"/>
        <c:tickLblPos val="nextTo"/>
        <c:txPr>
          <a:bodyPr/>
          <a:lstStyle/>
          <a:p>
            <a:pPr>
              <a:defRPr sz="9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5359232"/>
        <c:crosses val="autoZero"/>
        <c:auto val="1"/>
        <c:lblAlgn val="ctr"/>
        <c:lblOffset val="100"/>
      </c:catAx>
      <c:valAx>
        <c:axId val="105359232"/>
        <c:scaling>
          <c:orientation val="minMax"/>
        </c:scaling>
        <c:delete val="1"/>
        <c:axPos val="b"/>
        <c:numFmt formatCode="General" sourceLinked="1"/>
        <c:tickLblPos val="none"/>
        <c:crossAx val="105307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196572487262625"/>
          <c:y val="0.53508788240706973"/>
          <c:w val="0.11626956924502084"/>
          <c:h val="0.29010253146149645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Лист11!$A$3</c:f>
              <c:strCache>
                <c:ptCount val="1"/>
                <c:pt idx="0">
                  <c:v>Информации недостаточно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Лист11!$B$2:$F$2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Лист11!$B$3:$F$3</c:f>
              <c:numCache>
                <c:formatCode>General</c:formatCode>
                <c:ptCount val="5"/>
                <c:pt idx="0">
                  <c:v>17.600000000000001</c:v>
                </c:pt>
                <c:pt idx="1">
                  <c:v>11.3</c:v>
                </c:pt>
                <c:pt idx="2">
                  <c:v>13.1</c:v>
                </c:pt>
                <c:pt idx="3">
                  <c:v>21.5</c:v>
                </c:pt>
                <c:pt idx="4">
                  <c:v>5.6</c:v>
                </c:pt>
              </c:numCache>
            </c:numRef>
          </c:val>
        </c:ser>
        <c:ser>
          <c:idx val="1"/>
          <c:order val="1"/>
          <c:tx>
            <c:strRef>
              <c:f>Лист11!$A$4</c:f>
              <c:strCache>
                <c:ptCount val="1"/>
                <c:pt idx="0">
                  <c:v>Не пользуюсь сайтом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Лист11!$B$2:$F$2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Лист11!$B$4:$F$4</c:f>
              <c:numCache>
                <c:formatCode>General</c:formatCode>
                <c:ptCount val="5"/>
                <c:pt idx="0">
                  <c:v>14.1</c:v>
                </c:pt>
                <c:pt idx="1">
                  <c:v>14.4</c:v>
                </c:pt>
                <c:pt idx="2">
                  <c:v>13.4</c:v>
                </c:pt>
                <c:pt idx="3">
                  <c:v>10</c:v>
                </c:pt>
                <c:pt idx="4">
                  <c:v>14.9</c:v>
                </c:pt>
              </c:numCache>
            </c:numRef>
          </c:val>
        </c:ser>
        <c:ser>
          <c:idx val="2"/>
          <c:order val="2"/>
          <c:tx>
            <c:strRef>
              <c:f>Лист11!$A$5</c:f>
              <c:strCache>
                <c:ptCount val="1"/>
                <c:pt idx="0">
                  <c:v>Не смог (ла) найти нужную информацию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Лист11!$B$2:$F$2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Лист11!$B$5:$F$5</c:f>
              <c:numCache>
                <c:formatCode>General</c:formatCode>
                <c:ptCount val="5"/>
                <c:pt idx="0">
                  <c:v>25.8</c:v>
                </c:pt>
                <c:pt idx="1">
                  <c:v>15.1</c:v>
                </c:pt>
                <c:pt idx="2">
                  <c:v>16.3</c:v>
                </c:pt>
                <c:pt idx="3">
                  <c:v>22.3</c:v>
                </c:pt>
                <c:pt idx="4">
                  <c:v>13</c:v>
                </c:pt>
              </c:numCache>
            </c:numRef>
          </c:val>
        </c:ser>
        <c:ser>
          <c:idx val="3"/>
          <c:order val="3"/>
          <c:tx>
            <c:strRef>
              <c:f>Лист11!$A$6</c:f>
              <c:strCache>
                <c:ptCount val="1"/>
                <c:pt idx="0">
                  <c:v>Нужная информация находится легко и быстро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Лист11!$B$2:$F$2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Лист11!$B$6:$F$6</c:f>
              <c:numCache>
                <c:formatCode>General</c:formatCode>
                <c:ptCount val="5"/>
                <c:pt idx="0">
                  <c:v>45.2</c:v>
                </c:pt>
                <c:pt idx="1">
                  <c:v>59.1</c:v>
                </c:pt>
                <c:pt idx="2">
                  <c:v>57.2</c:v>
                </c:pt>
                <c:pt idx="3">
                  <c:v>46.2</c:v>
                </c:pt>
                <c:pt idx="4">
                  <c:v>66.5</c:v>
                </c:pt>
              </c:numCache>
            </c:numRef>
          </c:val>
        </c:ser>
        <c:shape val="cylinder"/>
        <c:axId val="74096000"/>
        <c:axId val="104311424"/>
        <c:axId val="0"/>
      </c:bar3DChart>
      <c:catAx>
        <c:axId val="74096000"/>
        <c:scaling>
          <c:orientation val="minMax"/>
        </c:scaling>
        <c:axPos val="l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4311424"/>
        <c:crosses val="autoZero"/>
        <c:auto val="1"/>
        <c:lblAlgn val="ctr"/>
        <c:lblOffset val="100"/>
      </c:catAx>
      <c:valAx>
        <c:axId val="104311424"/>
        <c:scaling>
          <c:orientation val="minMax"/>
        </c:scaling>
        <c:delete val="1"/>
        <c:axPos val="b"/>
        <c:numFmt formatCode="General" sourceLinked="1"/>
        <c:tickLblPos val="none"/>
        <c:crossAx val="740960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Лист12!$A$5</c:f>
              <c:strCache>
                <c:ptCount val="1"/>
                <c:pt idx="0">
                  <c:v>В общежитии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Лист12!$B$4:$F$4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Лист12!$B$5:$F$5</c:f>
              <c:numCache>
                <c:formatCode>General</c:formatCode>
                <c:ptCount val="5"/>
                <c:pt idx="0">
                  <c:v>19.7</c:v>
                </c:pt>
                <c:pt idx="1">
                  <c:v>17.899999999999999</c:v>
                </c:pt>
                <c:pt idx="2">
                  <c:v>14.3</c:v>
                </c:pt>
                <c:pt idx="3">
                  <c:v>13.5</c:v>
                </c:pt>
                <c:pt idx="4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Лист12!$A$6</c:f>
              <c:strCache>
                <c:ptCount val="1"/>
                <c:pt idx="0">
                  <c:v>Снимаю жилье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Лист12!$B$4:$F$4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Лист12!$B$6:$F$6</c:f>
              <c:numCache>
                <c:formatCode>General</c:formatCode>
                <c:ptCount val="5"/>
                <c:pt idx="0">
                  <c:v>32.4</c:v>
                </c:pt>
                <c:pt idx="1">
                  <c:v>36.200000000000003</c:v>
                </c:pt>
                <c:pt idx="2">
                  <c:v>33.299999999999997</c:v>
                </c:pt>
                <c:pt idx="3">
                  <c:v>32.200000000000003</c:v>
                </c:pt>
                <c:pt idx="4">
                  <c:v>33</c:v>
                </c:pt>
              </c:numCache>
            </c:numRef>
          </c:val>
        </c:ser>
        <c:ser>
          <c:idx val="2"/>
          <c:order val="2"/>
          <c:tx>
            <c:strRef>
              <c:f>Лист12!$A$7</c:f>
              <c:strCache>
                <c:ptCount val="1"/>
                <c:pt idx="0">
                  <c:v>Дома с родителями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Лист12!$B$4:$F$4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Лист12!$B$7:$F$7</c:f>
              <c:numCache>
                <c:formatCode>General</c:formatCode>
                <c:ptCount val="5"/>
                <c:pt idx="0">
                  <c:v>46.4</c:v>
                </c:pt>
                <c:pt idx="1">
                  <c:v>46</c:v>
                </c:pt>
                <c:pt idx="2">
                  <c:v>52.3</c:v>
                </c:pt>
                <c:pt idx="3">
                  <c:v>54.3</c:v>
                </c:pt>
                <c:pt idx="4">
                  <c:v>55</c:v>
                </c:pt>
              </c:numCache>
            </c:numRef>
          </c:val>
        </c:ser>
        <c:shape val="cone"/>
        <c:axId val="104274560"/>
        <c:axId val="104281600"/>
        <c:axId val="0"/>
      </c:bar3DChart>
      <c:catAx>
        <c:axId val="104274560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4281600"/>
        <c:crosses val="autoZero"/>
        <c:auto val="1"/>
        <c:lblAlgn val="ctr"/>
        <c:lblOffset val="100"/>
      </c:catAx>
      <c:valAx>
        <c:axId val="104281600"/>
        <c:scaling>
          <c:orientation val="minMax"/>
        </c:scaling>
        <c:delete val="1"/>
        <c:axPos val="l"/>
        <c:numFmt formatCode="General" sourceLinked="1"/>
        <c:tickLblPos val="none"/>
        <c:crossAx val="1042745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"/>
          <c:y val="3.3999439620021873E-2"/>
          <c:w val="0.97921809795244041"/>
          <c:h val="0.8942028251202635"/>
        </c:manualLayout>
      </c:layout>
      <c:bar3DChart>
        <c:barDir val="bar"/>
        <c:grouping val="clustered"/>
        <c:ser>
          <c:idx val="0"/>
          <c:order val="0"/>
          <c:tx>
            <c:strRef>
              <c:f>Лист13!$B$2</c:f>
              <c:strCache>
                <c:ptCount val="1"/>
                <c:pt idx="0">
                  <c:v>2017-2018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Лист13!$A$3:$A$8</c:f>
              <c:strCache>
                <c:ptCount val="6"/>
                <c:pt idx="0">
                  <c:v>Иное </c:v>
                </c:pt>
                <c:pt idx="1">
                  <c:v>Обучение IT-технологиям</c:v>
                </c:pt>
                <c:pt idx="2">
                  <c:v>Бизнес-тренинги (включая планирование карьеры)</c:v>
                </c:pt>
                <c:pt idx="3">
                  <c:v>Занятия в творческих объединениях (вокал, музыка, изобразительное искусство, актерское мастерство и т.д.)</c:v>
                </c:pt>
                <c:pt idx="4">
                  <c:v>Занятия 
в спортивных секциях и тренажерных залах</c:v>
                </c:pt>
                <c:pt idx="5">
                  <c:v>Дополнительное обучение иностранным языкам</c:v>
                </c:pt>
              </c:strCache>
            </c:strRef>
          </c:cat>
          <c:val>
            <c:numRef>
              <c:f>Лист13!$B$3:$B$8</c:f>
              <c:numCache>
                <c:formatCode>General</c:formatCode>
                <c:ptCount val="6"/>
                <c:pt idx="0">
                  <c:v>2.5</c:v>
                </c:pt>
                <c:pt idx="1">
                  <c:v>13.2</c:v>
                </c:pt>
                <c:pt idx="2">
                  <c:v>19.2</c:v>
                </c:pt>
                <c:pt idx="3">
                  <c:v>30.7</c:v>
                </c:pt>
                <c:pt idx="4">
                  <c:v>36.6</c:v>
                </c:pt>
                <c:pt idx="5">
                  <c:v>38.4</c:v>
                </c:pt>
              </c:numCache>
            </c:numRef>
          </c:val>
        </c:ser>
        <c:ser>
          <c:idx val="1"/>
          <c:order val="1"/>
          <c:tx>
            <c:strRef>
              <c:f>Лист13!$C$2</c:f>
              <c:strCache>
                <c:ptCount val="1"/>
                <c:pt idx="0">
                  <c:v>2018-2019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Лист13!$A$3:$A$8</c:f>
              <c:strCache>
                <c:ptCount val="6"/>
                <c:pt idx="0">
                  <c:v>Иное </c:v>
                </c:pt>
                <c:pt idx="1">
                  <c:v>Обучение IT-технологиям</c:v>
                </c:pt>
                <c:pt idx="2">
                  <c:v>Бизнес-тренинги (включая планирование карьеры)</c:v>
                </c:pt>
                <c:pt idx="3">
                  <c:v>Занятия в творческих объединениях (вокал, музыка, изобразительное искусство, актерское мастерство и т.д.)</c:v>
                </c:pt>
                <c:pt idx="4">
                  <c:v>Занятия 
в спортивных секциях и тренажерных залах</c:v>
                </c:pt>
                <c:pt idx="5">
                  <c:v>Дополнительное обучение иностранным языкам</c:v>
                </c:pt>
              </c:strCache>
            </c:strRef>
          </c:cat>
          <c:val>
            <c:numRef>
              <c:f>Лист13!$C$3:$C$8</c:f>
              <c:numCache>
                <c:formatCode>General</c:formatCode>
                <c:ptCount val="6"/>
                <c:pt idx="0">
                  <c:v>6.1</c:v>
                </c:pt>
                <c:pt idx="1">
                  <c:v>17.3</c:v>
                </c:pt>
                <c:pt idx="2">
                  <c:v>19.3</c:v>
                </c:pt>
                <c:pt idx="3">
                  <c:v>30.6</c:v>
                </c:pt>
                <c:pt idx="4">
                  <c:v>39.799999999999997</c:v>
                </c:pt>
                <c:pt idx="5">
                  <c:v>41</c:v>
                </c:pt>
              </c:numCache>
            </c:numRef>
          </c:val>
        </c:ser>
        <c:ser>
          <c:idx val="2"/>
          <c:order val="2"/>
          <c:tx>
            <c:strRef>
              <c:f>Лист13!$D$2</c:f>
              <c:strCache>
                <c:ptCount val="1"/>
                <c:pt idx="0">
                  <c:v>2019-2020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Лист13!$A$3:$A$8</c:f>
              <c:strCache>
                <c:ptCount val="6"/>
                <c:pt idx="0">
                  <c:v>Иное </c:v>
                </c:pt>
                <c:pt idx="1">
                  <c:v>Обучение IT-технологиям</c:v>
                </c:pt>
                <c:pt idx="2">
                  <c:v>Бизнес-тренинги (включая планирование карьеры)</c:v>
                </c:pt>
                <c:pt idx="3">
                  <c:v>Занятия в творческих объединениях (вокал, музыка, изобразительное искусство, актерское мастерство и т.д.)</c:v>
                </c:pt>
                <c:pt idx="4">
                  <c:v>Занятия 
в спортивных секциях и тренажерных залах</c:v>
                </c:pt>
                <c:pt idx="5">
                  <c:v>Дополнительное обучение иностранным языкам</c:v>
                </c:pt>
              </c:strCache>
            </c:strRef>
          </c:cat>
          <c:val>
            <c:numRef>
              <c:f>Лист13!$D$3:$D$8</c:f>
              <c:numCache>
                <c:formatCode>General</c:formatCode>
                <c:ptCount val="6"/>
                <c:pt idx="0">
                  <c:v>9.3000000000000007</c:v>
                </c:pt>
                <c:pt idx="1">
                  <c:v>19.899999999999999</c:v>
                </c:pt>
                <c:pt idx="2">
                  <c:v>22.6</c:v>
                </c:pt>
                <c:pt idx="3">
                  <c:v>32.1</c:v>
                </c:pt>
                <c:pt idx="4">
                  <c:v>38.4</c:v>
                </c:pt>
                <c:pt idx="5">
                  <c:v>39.6</c:v>
                </c:pt>
              </c:numCache>
            </c:numRef>
          </c:val>
        </c:ser>
        <c:ser>
          <c:idx val="3"/>
          <c:order val="3"/>
          <c:tx>
            <c:strRef>
              <c:f>Лист13!$E$2</c:f>
              <c:strCache>
                <c:ptCount val="1"/>
                <c:pt idx="0">
                  <c:v>2020-2021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Лист13!$A$3:$A$8</c:f>
              <c:strCache>
                <c:ptCount val="6"/>
                <c:pt idx="0">
                  <c:v>Иное </c:v>
                </c:pt>
                <c:pt idx="1">
                  <c:v>Обучение IT-технологиям</c:v>
                </c:pt>
                <c:pt idx="2">
                  <c:v>Бизнес-тренинги (включая планирование карьеры)</c:v>
                </c:pt>
                <c:pt idx="3">
                  <c:v>Занятия в творческих объединениях (вокал, музыка, изобразительное искусство, актерское мастерство и т.д.)</c:v>
                </c:pt>
                <c:pt idx="4">
                  <c:v>Занятия 
в спортивных секциях и тренажерных залах</c:v>
                </c:pt>
                <c:pt idx="5">
                  <c:v>Дополнительное обучение иностранным языкам</c:v>
                </c:pt>
              </c:strCache>
            </c:strRef>
          </c:cat>
          <c:val>
            <c:numRef>
              <c:f>Лист13!$E$3:$E$8</c:f>
              <c:numCache>
                <c:formatCode>General</c:formatCode>
                <c:ptCount val="6"/>
                <c:pt idx="0">
                  <c:v>9.1999999999999993</c:v>
                </c:pt>
                <c:pt idx="1">
                  <c:v>20.100000000000001</c:v>
                </c:pt>
                <c:pt idx="2">
                  <c:v>21</c:v>
                </c:pt>
                <c:pt idx="3">
                  <c:v>32.5</c:v>
                </c:pt>
                <c:pt idx="4">
                  <c:v>39</c:v>
                </c:pt>
                <c:pt idx="5">
                  <c:v>39.4</c:v>
                </c:pt>
              </c:numCache>
            </c:numRef>
          </c:val>
        </c:ser>
        <c:ser>
          <c:idx val="4"/>
          <c:order val="4"/>
          <c:tx>
            <c:strRef>
              <c:f>Лист13!$F$2</c:f>
              <c:strCache>
                <c:ptCount val="1"/>
                <c:pt idx="0">
                  <c:v>2021-2022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Лист13!$A$3:$A$8</c:f>
              <c:strCache>
                <c:ptCount val="6"/>
                <c:pt idx="0">
                  <c:v>Иное </c:v>
                </c:pt>
                <c:pt idx="1">
                  <c:v>Обучение IT-технологиям</c:v>
                </c:pt>
                <c:pt idx="2">
                  <c:v>Бизнес-тренинги (включая планирование карьеры)</c:v>
                </c:pt>
                <c:pt idx="3">
                  <c:v>Занятия в творческих объединениях (вокал, музыка, изобразительное искусство, актерское мастерство и т.д.)</c:v>
                </c:pt>
                <c:pt idx="4">
                  <c:v>Занятия 
в спортивных секциях и тренажерных залах</c:v>
                </c:pt>
                <c:pt idx="5">
                  <c:v>Дополнительное обучение иностранным языкам</c:v>
                </c:pt>
              </c:strCache>
            </c:strRef>
          </c:cat>
          <c:val>
            <c:numRef>
              <c:f>Лист13!$F$3:$F$8</c:f>
              <c:numCache>
                <c:formatCode>General</c:formatCode>
                <c:ptCount val="6"/>
                <c:pt idx="0">
                  <c:v>8.3000000000000007</c:v>
                </c:pt>
                <c:pt idx="1">
                  <c:v>21</c:v>
                </c:pt>
                <c:pt idx="2">
                  <c:v>21</c:v>
                </c:pt>
                <c:pt idx="3">
                  <c:v>30</c:v>
                </c:pt>
                <c:pt idx="4">
                  <c:v>38.5</c:v>
                </c:pt>
                <c:pt idx="5">
                  <c:v>38.9</c:v>
                </c:pt>
              </c:numCache>
            </c:numRef>
          </c:val>
        </c:ser>
        <c:shape val="cylinder"/>
        <c:axId val="104739200"/>
        <c:axId val="105067648"/>
        <c:axId val="0"/>
      </c:bar3DChart>
      <c:catAx>
        <c:axId val="104739200"/>
        <c:scaling>
          <c:orientation val="minMax"/>
        </c:scaling>
        <c:axPos val="l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5067648"/>
        <c:crosses val="autoZero"/>
        <c:auto val="1"/>
        <c:lblAlgn val="ctr"/>
        <c:lblOffset val="100"/>
      </c:catAx>
      <c:valAx>
        <c:axId val="105067648"/>
        <c:scaling>
          <c:orientation val="minMax"/>
        </c:scaling>
        <c:delete val="1"/>
        <c:axPos val="b"/>
        <c:numFmt formatCode="General" sourceLinked="1"/>
        <c:tickLblPos val="none"/>
        <c:crossAx val="104739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936957161162067"/>
          <c:y val="0.63042265285424859"/>
          <c:w val="0.10204305183191734"/>
          <c:h val="0.30262086147088652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axId val="174602496"/>
        <c:axId val="174612480"/>
      </c:barChart>
      <c:catAx>
        <c:axId val="174602496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4612480"/>
        <c:crosses val="autoZero"/>
        <c:auto val="1"/>
        <c:lblAlgn val="ctr"/>
        <c:lblOffset val="100"/>
      </c:catAx>
      <c:valAx>
        <c:axId val="174612480"/>
        <c:scaling>
          <c:orientation val="minMax"/>
        </c:scaling>
        <c:delete val="1"/>
        <c:axPos val="l"/>
        <c:numFmt formatCode="General" sourceLinked="1"/>
        <c:tickLblPos val="none"/>
        <c:crossAx val="1746024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91346030444340953"/>
          <c:y val="0.81993142704475785"/>
          <c:w val="8.6506319935930012E-2"/>
          <c:h val="0.18006857295524203"/>
        </c:manualLayout>
      </c:layout>
      <c:txPr>
        <a:bodyPr/>
        <a:lstStyle/>
        <a:p>
          <a:pPr>
            <a:defRPr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"/>
          <c:y val="3.316749585406302E-2"/>
          <c:w val="1"/>
          <c:h val="0.84037388813508218"/>
        </c:manualLayout>
      </c:layout>
      <c:bar3DChart>
        <c:barDir val="col"/>
        <c:grouping val="clustered"/>
        <c:ser>
          <c:idx val="0"/>
          <c:order val="0"/>
          <c:tx>
            <c:strRef>
              <c:f>Лист2!$B$2</c:f>
              <c:strCache>
                <c:ptCount val="1"/>
                <c:pt idx="0">
                  <c:v>2017-2018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Лист2!$A$3:$A$9</c:f>
              <c:strCache>
                <c:ptCount val="7"/>
                <c:pt idx="0">
                  <c:v>Рекламные буклеты</c:v>
                </c:pt>
                <c:pt idx="1">
                  <c:v>Иные 
источники</c:v>
                </c:pt>
                <c:pt idx="2">
                  <c:v>Сотрудники КГУ</c:v>
                </c:pt>
                <c:pt idx="3">
                  <c:v>День 
открытых 
дверей</c:v>
                </c:pt>
                <c:pt idx="4">
                  <c:v>Социальные сети</c:v>
                </c:pt>
                <c:pt idx="5">
                  <c:v>Рассказы друзей, родственников, знакомых</c:v>
                </c:pt>
                <c:pt idx="6">
                  <c:v>Сайт КГУ</c:v>
                </c:pt>
              </c:strCache>
            </c:strRef>
          </c:cat>
          <c:val>
            <c:numRef>
              <c:f>Лист2!$B$3:$B$9</c:f>
              <c:numCache>
                <c:formatCode>General</c:formatCode>
                <c:ptCount val="7"/>
                <c:pt idx="0">
                  <c:v>9.1999999999999993</c:v>
                </c:pt>
                <c:pt idx="1">
                  <c:v>2.8</c:v>
                </c:pt>
                <c:pt idx="2">
                  <c:v>17.3</c:v>
                </c:pt>
                <c:pt idx="3">
                  <c:v>31.2</c:v>
                </c:pt>
                <c:pt idx="4">
                  <c:v>28.8</c:v>
                </c:pt>
                <c:pt idx="5">
                  <c:v>52</c:v>
                </c:pt>
                <c:pt idx="6">
                  <c:v>57</c:v>
                </c:pt>
              </c:numCache>
            </c:numRef>
          </c:val>
        </c:ser>
        <c:ser>
          <c:idx val="1"/>
          <c:order val="1"/>
          <c:tx>
            <c:strRef>
              <c:f>Лист2!$C$2</c:f>
              <c:strCache>
                <c:ptCount val="1"/>
                <c:pt idx="0">
                  <c:v>2018-2019</c:v>
                </c:pt>
              </c:strCache>
            </c:strRef>
          </c:tx>
          <c:dLbls>
            <c:dLbl>
              <c:idx val="3"/>
              <c:layout>
                <c:manualLayout>
                  <c:x val="5.8840835539865207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-2.9420417769932335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Лист2!$A$3:$A$9</c:f>
              <c:strCache>
                <c:ptCount val="7"/>
                <c:pt idx="0">
                  <c:v>Рекламные буклеты</c:v>
                </c:pt>
                <c:pt idx="1">
                  <c:v>Иные 
источники</c:v>
                </c:pt>
                <c:pt idx="2">
                  <c:v>Сотрудники КГУ</c:v>
                </c:pt>
                <c:pt idx="3">
                  <c:v>День 
открытых 
дверей</c:v>
                </c:pt>
                <c:pt idx="4">
                  <c:v>Социальные сети</c:v>
                </c:pt>
                <c:pt idx="5">
                  <c:v>Рассказы друзей, родственников, знакомых</c:v>
                </c:pt>
                <c:pt idx="6">
                  <c:v>Сайт КГУ</c:v>
                </c:pt>
              </c:strCache>
            </c:strRef>
          </c:cat>
          <c:val>
            <c:numRef>
              <c:f>Лист2!$C$3:$C$9</c:f>
              <c:numCache>
                <c:formatCode>General</c:formatCode>
                <c:ptCount val="7"/>
                <c:pt idx="0">
                  <c:v>7.9</c:v>
                </c:pt>
                <c:pt idx="1">
                  <c:v>1.1000000000000001</c:v>
                </c:pt>
                <c:pt idx="2">
                  <c:v>23.8</c:v>
                </c:pt>
                <c:pt idx="3">
                  <c:v>29.2</c:v>
                </c:pt>
                <c:pt idx="4">
                  <c:v>38.299999999999997</c:v>
                </c:pt>
                <c:pt idx="5">
                  <c:v>61.6</c:v>
                </c:pt>
                <c:pt idx="6">
                  <c:v>63.4</c:v>
                </c:pt>
              </c:numCache>
            </c:numRef>
          </c:val>
        </c:ser>
        <c:ser>
          <c:idx val="2"/>
          <c:order val="2"/>
          <c:tx>
            <c:strRef>
              <c:f>Лист2!$D$2</c:f>
              <c:strCache>
                <c:ptCount val="1"/>
                <c:pt idx="0">
                  <c:v>2019-2020</c:v>
                </c:pt>
              </c:strCache>
            </c:strRef>
          </c:tx>
          <c:dLbls>
            <c:dLbl>
              <c:idx val="2"/>
              <c:layout>
                <c:manualLayout>
                  <c:x val="5.884083553986467E-3"/>
                  <c:y val="-3.0152268958239109E-3"/>
                </c:manualLayout>
              </c:layout>
              <c:showVal val="1"/>
            </c:dLbl>
            <c:dLbl>
              <c:idx val="3"/>
              <c:layout>
                <c:manualLayout>
                  <c:x val="1.4710208884966167E-3"/>
                  <c:y val="-2.1106588270767321E-2"/>
                </c:manualLayout>
              </c:layout>
              <c:showVal val="1"/>
            </c:dLbl>
            <c:dLbl>
              <c:idx val="4"/>
              <c:layout>
                <c:manualLayout>
                  <c:x val="1.4710208884966167E-3"/>
                  <c:y val="-3.0152268958239109E-3"/>
                </c:manualLayout>
              </c:layout>
              <c:showVal val="1"/>
            </c:dLbl>
            <c:dLbl>
              <c:idx val="5"/>
              <c:layout>
                <c:manualLayout>
                  <c:x val="1.0787361899116675E-16"/>
                  <c:y val="-2.3741944061605595E-7"/>
                </c:manualLayout>
              </c:layout>
              <c:showVal val="1"/>
            </c:dLbl>
            <c:dLbl>
              <c:idx val="6"/>
              <c:layout>
                <c:manualLayout>
                  <c:x val="4.413062665489742E-3"/>
                  <c:y val="-3.0152268958239109E-3"/>
                </c:manualLayout>
              </c:layout>
              <c:showVal val="1"/>
            </c:dLbl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Лист2!$A$3:$A$9</c:f>
              <c:strCache>
                <c:ptCount val="7"/>
                <c:pt idx="0">
                  <c:v>Рекламные буклеты</c:v>
                </c:pt>
                <c:pt idx="1">
                  <c:v>Иные 
источники</c:v>
                </c:pt>
                <c:pt idx="2">
                  <c:v>Сотрудники КГУ</c:v>
                </c:pt>
                <c:pt idx="3">
                  <c:v>День 
открытых 
дверей</c:v>
                </c:pt>
                <c:pt idx="4">
                  <c:v>Социальные сети</c:v>
                </c:pt>
                <c:pt idx="5">
                  <c:v>Рассказы друзей, родственников, знакомых</c:v>
                </c:pt>
                <c:pt idx="6">
                  <c:v>Сайт КГУ</c:v>
                </c:pt>
              </c:strCache>
            </c:strRef>
          </c:cat>
          <c:val>
            <c:numRef>
              <c:f>Лист2!$D$3:$D$9</c:f>
              <c:numCache>
                <c:formatCode>General</c:formatCode>
                <c:ptCount val="7"/>
                <c:pt idx="0">
                  <c:v>7.7</c:v>
                </c:pt>
                <c:pt idx="1">
                  <c:v>13.2</c:v>
                </c:pt>
                <c:pt idx="2">
                  <c:v>21.2</c:v>
                </c:pt>
                <c:pt idx="3">
                  <c:v>30.1</c:v>
                </c:pt>
                <c:pt idx="4">
                  <c:v>36.5</c:v>
                </c:pt>
                <c:pt idx="5">
                  <c:v>51.8</c:v>
                </c:pt>
                <c:pt idx="6">
                  <c:v>61.6</c:v>
                </c:pt>
              </c:numCache>
            </c:numRef>
          </c:val>
        </c:ser>
        <c:ser>
          <c:idx val="3"/>
          <c:order val="3"/>
          <c:tx>
            <c:strRef>
              <c:f>Лист2!$E$2</c:f>
              <c:strCache>
                <c:ptCount val="1"/>
                <c:pt idx="0">
                  <c:v>2020-2021</c:v>
                </c:pt>
              </c:strCache>
            </c:strRef>
          </c:tx>
          <c:dLbls>
            <c:dLbl>
              <c:idx val="2"/>
              <c:layout>
                <c:manualLayout>
                  <c:x val="1.4710208884966167E-3"/>
                  <c:y val="-6.0304537916478218E-3"/>
                </c:manualLayout>
              </c:layout>
              <c:showVal val="1"/>
            </c:dLbl>
            <c:dLbl>
              <c:idx val="3"/>
              <c:layout>
                <c:manualLayout>
                  <c:x val="5.884083553986467E-3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8.8261253309796991E-3"/>
                  <c:y val="6.0304537916478218E-3"/>
                </c:manualLayout>
              </c:layout>
              <c:showVal val="1"/>
            </c:dLbl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Лист2!$A$3:$A$9</c:f>
              <c:strCache>
                <c:ptCount val="7"/>
                <c:pt idx="0">
                  <c:v>Рекламные буклеты</c:v>
                </c:pt>
                <c:pt idx="1">
                  <c:v>Иные 
источники</c:v>
                </c:pt>
                <c:pt idx="2">
                  <c:v>Сотрудники КГУ</c:v>
                </c:pt>
                <c:pt idx="3">
                  <c:v>День 
открытых 
дверей</c:v>
                </c:pt>
                <c:pt idx="4">
                  <c:v>Социальные сети</c:v>
                </c:pt>
                <c:pt idx="5">
                  <c:v>Рассказы друзей, родственников, знакомых</c:v>
                </c:pt>
                <c:pt idx="6">
                  <c:v>Сайт КГУ</c:v>
                </c:pt>
              </c:strCache>
            </c:strRef>
          </c:cat>
          <c:val>
            <c:numRef>
              <c:f>Лист2!$E$3:$E$9</c:f>
              <c:numCache>
                <c:formatCode>General</c:formatCode>
                <c:ptCount val="7"/>
                <c:pt idx="0">
                  <c:v>5.3</c:v>
                </c:pt>
                <c:pt idx="1">
                  <c:v>17.399999999999999</c:v>
                </c:pt>
                <c:pt idx="2">
                  <c:v>16.399999999999999</c:v>
                </c:pt>
                <c:pt idx="3">
                  <c:v>24.6</c:v>
                </c:pt>
                <c:pt idx="4">
                  <c:v>48.1</c:v>
                </c:pt>
                <c:pt idx="5">
                  <c:v>66.2</c:v>
                </c:pt>
                <c:pt idx="6">
                  <c:v>46.2</c:v>
                </c:pt>
              </c:numCache>
            </c:numRef>
          </c:val>
        </c:ser>
        <c:ser>
          <c:idx val="4"/>
          <c:order val="4"/>
          <c:tx>
            <c:strRef>
              <c:f>Лист2!$F$2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1"/>
              <c:layout>
                <c:manualLayout>
                  <c:x val="5.884083553986467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1768167107972934E-2"/>
                  <c:y val="-6.0304537916478218E-3"/>
                </c:manualLayout>
              </c:layout>
              <c:showVal val="1"/>
            </c:dLbl>
            <c:dLbl>
              <c:idx val="3"/>
              <c:layout>
                <c:manualLayout>
                  <c:x val="1.0297146219476317E-2"/>
                  <c:y val="3.0152268958239109E-3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9.0456806874717327E-3"/>
                </c:manualLayout>
              </c:layout>
              <c:showVal val="1"/>
            </c:dLbl>
            <c:dLbl>
              <c:idx val="5"/>
              <c:layout>
                <c:manualLayout>
                  <c:x val="5.8840835539865745E-3"/>
                  <c:y val="1.3819630293644496E-17"/>
                </c:manualLayout>
              </c:layout>
              <c:showVal val="1"/>
            </c:dLbl>
            <c:dLbl>
              <c:idx val="6"/>
              <c:layout>
                <c:manualLayout>
                  <c:x val="1.3239187996469658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Лист2!$A$3:$A$9</c:f>
              <c:strCache>
                <c:ptCount val="7"/>
                <c:pt idx="0">
                  <c:v>Рекламные буклеты</c:v>
                </c:pt>
                <c:pt idx="1">
                  <c:v>Иные 
источники</c:v>
                </c:pt>
                <c:pt idx="2">
                  <c:v>Сотрудники КГУ</c:v>
                </c:pt>
                <c:pt idx="3">
                  <c:v>День 
открытых 
дверей</c:v>
                </c:pt>
                <c:pt idx="4">
                  <c:v>Социальные сети</c:v>
                </c:pt>
                <c:pt idx="5">
                  <c:v>Рассказы друзей, родственников, знакомых</c:v>
                </c:pt>
                <c:pt idx="6">
                  <c:v>Сайт КГУ</c:v>
                </c:pt>
              </c:strCache>
            </c:strRef>
          </c:cat>
          <c:val>
            <c:numRef>
              <c:f>Лист2!$F$3:$F$9</c:f>
              <c:numCache>
                <c:formatCode>General</c:formatCode>
                <c:ptCount val="7"/>
                <c:pt idx="0">
                  <c:v>6.8</c:v>
                </c:pt>
                <c:pt idx="1">
                  <c:v>13.9</c:v>
                </c:pt>
                <c:pt idx="2">
                  <c:v>17.899999999999999</c:v>
                </c:pt>
                <c:pt idx="3">
                  <c:v>21.9</c:v>
                </c:pt>
                <c:pt idx="4">
                  <c:v>53.7</c:v>
                </c:pt>
                <c:pt idx="5">
                  <c:v>62.1</c:v>
                </c:pt>
                <c:pt idx="6">
                  <c:v>50.3</c:v>
                </c:pt>
              </c:numCache>
            </c:numRef>
          </c:val>
        </c:ser>
        <c:shape val="cylinder"/>
        <c:axId val="71035520"/>
        <c:axId val="71117056"/>
        <c:axId val="0"/>
      </c:bar3DChart>
      <c:catAx>
        <c:axId val="71035520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1117056"/>
        <c:crosses val="autoZero"/>
        <c:auto val="1"/>
        <c:lblAlgn val="ctr"/>
        <c:lblOffset val="100"/>
      </c:catAx>
      <c:valAx>
        <c:axId val="71117056"/>
        <c:scaling>
          <c:orientation val="minMax"/>
        </c:scaling>
        <c:delete val="1"/>
        <c:axPos val="l"/>
        <c:numFmt formatCode="General" sourceLinked="1"/>
        <c:tickLblPos val="none"/>
        <c:crossAx val="71035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5718330302956402E-2"/>
          <c:y val="0.15727898327498752"/>
          <c:w val="8.951692811006548E-2"/>
          <c:h val="0.27537093819853253"/>
        </c:manualLayout>
      </c:layout>
      <c:txPr>
        <a:bodyPr/>
        <a:lstStyle/>
        <a:p>
          <a:pPr>
            <a:defRPr sz="9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"/>
          <c:y val="2.114270277600128E-2"/>
          <c:w val="0.99731899828590465"/>
          <c:h val="0.88250225879943467"/>
        </c:manualLayout>
      </c:layout>
      <c:bar3DChart>
        <c:barDir val="col"/>
        <c:grouping val="clustered"/>
        <c:ser>
          <c:idx val="0"/>
          <c:order val="0"/>
          <c:tx>
            <c:strRef>
              <c:f>Лист3!$B$7</c:f>
              <c:strCache>
                <c:ptCount val="1"/>
                <c:pt idx="0">
                  <c:v>2017-2018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Лист3!$A$8:$A$13</c:f>
              <c:strCache>
                <c:ptCount val="6"/>
                <c:pt idx="0">
                  <c:v>Иные мероприятия </c:v>
                </c:pt>
                <c:pt idx="1">
                  <c:v>Подготовительные курсы</c:v>
                </c:pt>
                <c:pt idx="2">
                  <c:v>Иные олимпиады</c:v>
                </c:pt>
                <c:pt idx="3">
                  <c:v>Многопрофильная олимпиада КГУ</c:v>
                </c:pt>
                <c:pt idx="4">
                  <c:v>Никакие</c:v>
                </c:pt>
                <c:pt idx="5">
                  <c:v>День открытых дверей</c:v>
                </c:pt>
              </c:strCache>
            </c:strRef>
          </c:cat>
          <c:val>
            <c:numRef>
              <c:f>Лист3!$B$8:$B$13</c:f>
              <c:numCache>
                <c:formatCode>General</c:formatCode>
                <c:ptCount val="6"/>
                <c:pt idx="0">
                  <c:v>5.3</c:v>
                </c:pt>
                <c:pt idx="1">
                  <c:v>10.9</c:v>
                </c:pt>
                <c:pt idx="2">
                  <c:v>12.5</c:v>
                </c:pt>
                <c:pt idx="3">
                  <c:v>14.2</c:v>
                </c:pt>
                <c:pt idx="4">
                  <c:v>31.3</c:v>
                </c:pt>
                <c:pt idx="5">
                  <c:v>50.6</c:v>
                </c:pt>
              </c:numCache>
            </c:numRef>
          </c:val>
        </c:ser>
        <c:ser>
          <c:idx val="1"/>
          <c:order val="1"/>
          <c:tx>
            <c:strRef>
              <c:f>Лист3!$C$7</c:f>
              <c:strCache>
                <c:ptCount val="1"/>
                <c:pt idx="0">
                  <c:v>2018-2019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Лист3!$A$8:$A$13</c:f>
              <c:strCache>
                <c:ptCount val="6"/>
                <c:pt idx="0">
                  <c:v>Иные мероприятия </c:v>
                </c:pt>
                <c:pt idx="1">
                  <c:v>Подготовительные курсы</c:v>
                </c:pt>
                <c:pt idx="2">
                  <c:v>Иные олимпиады</c:v>
                </c:pt>
                <c:pt idx="3">
                  <c:v>Многопрофильная олимпиада КГУ</c:v>
                </c:pt>
                <c:pt idx="4">
                  <c:v>Никакие</c:v>
                </c:pt>
                <c:pt idx="5">
                  <c:v>День открытых дверей</c:v>
                </c:pt>
              </c:strCache>
            </c:strRef>
          </c:cat>
          <c:val>
            <c:numRef>
              <c:f>Лист3!$C$8:$C$13</c:f>
              <c:numCache>
                <c:formatCode>General</c:formatCode>
                <c:ptCount val="6"/>
                <c:pt idx="0">
                  <c:v>1.2</c:v>
                </c:pt>
                <c:pt idx="1">
                  <c:v>15.7</c:v>
                </c:pt>
                <c:pt idx="2">
                  <c:v>17.5</c:v>
                </c:pt>
                <c:pt idx="3">
                  <c:v>11.5</c:v>
                </c:pt>
                <c:pt idx="4">
                  <c:v>11.3</c:v>
                </c:pt>
                <c:pt idx="5">
                  <c:v>65.400000000000006</c:v>
                </c:pt>
              </c:numCache>
            </c:numRef>
          </c:val>
        </c:ser>
        <c:ser>
          <c:idx val="2"/>
          <c:order val="2"/>
          <c:tx>
            <c:strRef>
              <c:f>Лист3!$D$7</c:f>
              <c:strCache>
                <c:ptCount val="1"/>
                <c:pt idx="0">
                  <c:v>2019-2020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Лист3!$A$8:$A$13</c:f>
              <c:strCache>
                <c:ptCount val="6"/>
                <c:pt idx="0">
                  <c:v>Иные мероприятия </c:v>
                </c:pt>
                <c:pt idx="1">
                  <c:v>Подготовительные курсы</c:v>
                </c:pt>
                <c:pt idx="2">
                  <c:v>Иные олимпиады</c:v>
                </c:pt>
                <c:pt idx="3">
                  <c:v>Многопрофильная олимпиада КГУ</c:v>
                </c:pt>
                <c:pt idx="4">
                  <c:v>Никакие</c:v>
                </c:pt>
                <c:pt idx="5">
                  <c:v>День открытых дверей</c:v>
                </c:pt>
              </c:strCache>
            </c:strRef>
          </c:cat>
          <c:val>
            <c:numRef>
              <c:f>Лист3!$D$8:$D$13</c:f>
              <c:numCache>
                <c:formatCode>General</c:formatCode>
                <c:ptCount val="6"/>
                <c:pt idx="0">
                  <c:v>6.3</c:v>
                </c:pt>
                <c:pt idx="1">
                  <c:v>13.5</c:v>
                </c:pt>
                <c:pt idx="2">
                  <c:v>14.8</c:v>
                </c:pt>
                <c:pt idx="3">
                  <c:v>15.1</c:v>
                </c:pt>
                <c:pt idx="4">
                  <c:v>35.9</c:v>
                </c:pt>
                <c:pt idx="5">
                  <c:v>46.1</c:v>
                </c:pt>
              </c:numCache>
            </c:numRef>
          </c:val>
        </c:ser>
        <c:ser>
          <c:idx val="3"/>
          <c:order val="3"/>
          <c:tx>
            <c:strRef>
              <c:f>Лист3!$E$7</c:f>
              <c:strCache>
                <c:ptCount val="1"/>
                <c:pt idx="0">
                  <c:v>2020-2021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Лист3!$A$8:$A$13</c:f>
              <c:strCache>
                <c:ptCount val="6"/>
                <c:pt idx="0">
                  <c:v>Иные мероприятия </c:v>
                </c:pt>
                <c:pt idx="1">
                  <c:v>Подготовительные курсы</c:v>
                </c:pt>
                <c:pt idx="2">
                  <c:v>Иные олимпиады</c:v>
                </c:pt>
                <c:pt idx="3">
                  <c:v>Многопрофильная олимпиада КГУ</c:v>
                </c:pt>
                <c:pt idx="4">
                  <c:v>Никакие</c:v>
                </c:pt>
                <c:pt idx="5">
                  <c:v>День открытых дверей</c:v>
                </c:pt>
              </c:strCache>
            </c:strRef>
          </c:cat>
          <c:val>
            <c:numRef>
              <c:f>Лист3!$E$8:$E$13</c:f>
              <c:numCache>
                <c:formatCode>General</c:formatCode>
                <c:ptCount val="6"/>
                <c:pt idx="0">
                  <c:v>6.3</c:v>
                </c:pt>
                <c:pt idx="1">
                  <c:v>9.6999999999999993</c:v>
                </c:pt>
                <c:pt idx="2">
                  <c:v>14.7</c:v>
                </c:pt>
                <c:pt idx="3">
                  <c:v>13.4</c:v>
                </c:pt>
                <c:pt idx="4">
                  <c:v>36</c:v>
                </c:pt>
                <c:pt idx="5">
                  <c:v>45.6</c:v>
                </c:pt>
              </c:numCache>
            </c:numRef>
          </c:val>
        </c:ser>
        <c:ser>
          <c:idx val="4"/>
          <c:order val="4"/>
          <c:tx>
            <c:strRef>
              <c:f>Лист3!$F$7</c:f>
              <c:strCache>
                <c:ptCount val="1"/>
                <c:pt idx="0">
                  <c:v>2021-2022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Лист3!$A$8:$A$13</c:f>
              <c:strCache>
                <c:ptCount val="6"/>
                <c:pt idx="0">
                  <c:v>Иные мероприятия </c:v>
                </c:pt>
                <c:pt idx="1">
                  <c:v>Подготовительные курсы</c:v>
                </c:pt>
                <c:pt idx="2">
                  <c:v>Иные олимпиады</c:v>
                </c:pt>
                <c:pt idx="3">
                  <c:v>Многопрофильная олимпиада КГУ</c:v>
                </c:pt>
                <c:pt idx="4">
                  <c:v>Никакие</c:v>
                </c:pt>
                <c:pt idx="5">
                  <c:v>День открытых дверей</c:v>
                </c:pt>
              </c:strCache>
            </c:strRef>
          </c:cat>
          <c:val>
            <c:numRef>
              <c:f>Лист3!$F$8:$F$13</c:f>
              <c:numCache>
                <c:formatCode>General</c:formatCode>
                <c:ptCount val="6"/>
                <c:pt idx="0">
                  <c:v>8.6</c:v>
                </c:pt>
                <c:pt idx="1">
                  <c:v>13.1</c:v>
                </c:pt>
                <c:pt idx="2">
                  <c:v>33.200000000000003</c:v>
                </c:pt>
                <c:pt idx="3">
                  <c:v>6.5</c:v>
                </c:pt>
                <c:pt idx="4">
                  <c:v>14.5</c:v>
                </c:pt>
                <c:pt idx="5">
                  <c:v>48.7</c:v>
                </c:pt>
              </c:numCache>
            </c:numRef>
          </c:val>
        </c:ser>
        <c:shape val="pyramid"/>
        <c:axId val="71115904"/>
        <c:axId val="73281536"/>
        <c:axId val="0"/>
      </c:bar3DChart>
      <c:catAx>
        <c:axId val="71115904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3281536"/>
        <c:crosses val="autoZero"/>
        <c:auto val="1"/>
        <c:lblAlgn val="ctr"/>
        <c:lblOffset val="100"/>
      </c:catAx>
      <c:valAx>
        <c:axId val="73281536"/>
        <c:scaling>
          <c:orientation val="minMax"/>
        </c:scaling>
        <c:delete val="1"/>
        <c:axPos val="l"/>
        <c:numFmt formatCode="General" sourceLinked="1"/>
        <c:tickLblPos val="none"/>
        <c:crossAx val="71115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7105942476979684E-2"/>
          <c:y val="0.24995552540280594"/>
          <c:w val="7.2087578504349187E-2"/>
          <c:h val="0.19935990586901026"/>
        </c:manualLayout>
      </c:layout>
      <c:txPr>
        <a:bodyPr/>
        <a:lstStyle/>
        <a:p>
          <a:pPr>
            <a:defRPr sz="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Лист4!$A$3</c:f>
              <c:strCache>
                <c:ptCount val="1"/>
                <c:pt idx="0">
                  <c:v>Иные замечания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Лист4!$B$2:$F$2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Лист4!$B$3:$F$3</c:f>
              <c:numCache>
                <c:formatCode>General</c:formatCode>
                <c:ptCount val="5"/>
                <c:pt idx="0">
                  <c:v>3.3</c:v>
                </c:pt>
                <c:pt idx="1">
                  <c:v>1.1000000000000001</c:v>
                </c:pt>
                <c:pt idx="2">
                  <c:v>4.5</c:v>
                </c:pt>
                <c:pt idx="3">
                  <c:v>5.5</c:v>
                </c:pt>
                <c:pt idx="4">
                  <c:v>1.7</c:v>
                </c:pt>
              </c:numCache>
            </c:numRef>
          </c:val>
        </c:ser>
        <c:ser>
          <c:idx val="1"/>
          <c:order val="1"/>
          <c:tx>
            <c:strRef>
              <c:f>Лист4!$A$4</c:f>
              <c:strCache>
                <c:ptCount val="1"/>
                <c:pt idx="0">
                  <c:v>Оформление документов занимает много времени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Лист4!$B$2:$F$2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Лист4!$B$4:$F$4</c:f>
              <c:numCache>
                <c:formatCode>General</c:formatCode>
                <c:ptCount val="5"/>
                <c:pt idx="0">
                  <c:v>10</c:v>
                </c:pt>
                <c:pt idx="1">
                  <c:v>7.9</c:v>
                </c:pt>
                <c:pt idx="2">
                  <c:v>5.5</c:v>
                </c:pt>
                <c:pt idx="3">
                  <c:v>10</c:v>
                </c:pt>
                <c:pt idx="4">
                  <c:v>4.5</c:v>
                </c:pt>
              </c:numCache>
            </c:numRef>
          </c:val>
        </c:ser>
        <c:ser>
          <c:idx val="2"/>
          <c:order val="2"/>
          <c:tx>
            <c:strRef>
              <c:f>Лист4!$A$5</c:f>
              <c:strCache>
                <c:ptCount val="1"/>
                <c:pt idx="0">
                  <c:v>Информационное обеспечение работы приемной комиссии не достаточно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Лист4!$B$2:$F$2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Лист4!$B$5:$F$5</c:f>
              <c:numCache>
                <c:formatCode>General</c:formatCode>
                <c:ptCount val="5"/>
                <c:pt idx="0">
                  <c:v>13.7</c:v>
                </c:pt>
                <c:pt idx="1">
                  <c:v>6.7</c:v>
                </c:pt>
                <c:pt idx="2">
                  <c:v>7.8</c:v>
                </c:pt>
                <c:pt idx="3">
                  <c:v>6.8</c:v>
                </c:pt>
                <c:pt idx="4">
                  <c:v>4.4000000000000004</c:v>
                </c:pt>
              </c:numCache>
            </c:numRef>
          </c:val>
        </c:ser>
        <c:ser>
          <c:idx val="3"/>
          <c:order val="3"/>
          <c:tx>
            <c:strRef>
              <c:f>Лист4!$A$6</c:f>
              <c:strCache>
                <c:ptCount val="1"/>
                <c:pt idx="0">
                  <c:v>Нет замечаний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Лист4!$B$2:$F$2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Лист4!$B$6:$F$6</c:f>
              <c:numCache>
                <c:formatCode>General</c:formatCode>
                <c:ptCount val="5"/>
                <c:pt idx="0">
                  <c:v>75.099999999999994</c:v>
                </c:pt>
                <c:pt idx="1">
                  <c:v>85.5</c:v>
                </c:pt>
                <c:pt idx="2">
                  <c:v>84.1</c:v>
                </c:pt>
                <c:pt idx="3">
                  <c:v>81.599999999999994</c:v>
                </c:pt>
                <c:pt idx="4">
                  <c:v>89.4</c:v>
                </c:pt>
              </c:numCache>
            </c:numRef>
          </c:val>
        </c:ser>
        <c:shape val="box"/>
        <c:axId val="46935424"/>
        <c:axId val="48889856"/>
        <c:axId val="0"/>
      </c:bar3DChart>
      <c:catAx>
        <c:axId val="46935424"/>
        <c:scaling>
          <c:orientation val="minMax"/>
        </c:scaling>
        <c:axPos val="l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8889856"/>
        <c:crosses val="autoZero"/>
        <c:auto val="1"/>
        <c:lblAlgn val="ctr"/>
        <c:lblOffset val="100"/>
      </c:catAx>
      <c:valAx>
        <c:axId val="48889856"/>
        <c:scaling>
          <c:orientation val="minMax"/>
        </c:scaling>
        <c:delete val="1"/>
        <c:axPos val="b"/>
        <c:numFmt formatCode="General" sourceLinked="1"/>
        <c:tickLblPos val="none"/>
        <c:crossAx val="469354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"/>
          <c:y val="3.4364261168384883E-2"/>
          <c:w val="0.77430979891123208"/>
          <c:h val="0.89084661043423929"/>
        </c:manualLayout>
      </c:layout>
      <c:bar3DChart>
        <c:barDir val="col"/>
        <c:grouping val="clustered"/>
        <c:ser>
          <c:idx val="0"/>
          <c:order val="0"/>
          <c:tx>
            <c:strRef>
              <c:f>Лист5!$A$3</c:f>
              <c:strCache>
                <c:ptCount val="1"/>
                <c:pt idx="0">
                  <c:v>Иные источники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Лист5!$B$2:$F$2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Лист5!$B$3:$F$3</c:f>
              <c:numCache>
                <c:formatCode>General</c:formatCode>
                <c:ptCount val="5"/>
                <c:pt idx="0">
                  <c:v>4</c:v>
                </c:pt>
                <c:pt idx="1">
                  <c:v>4.5</c:v>
                </c:pt>
                <c:pt idx="2">
                  <c:v>11.7</c:v>
                </c:pt>
                <c:pt idx="3">
                  <c:v>18.100000000000001</c:v>
                </c:pt>
                <c:pt idx="4">
                  <c:v>14.3</c:v>
                </c:pt>
              </c:numCache>
            </c:numRef>
          </c:val>
        </c:ser>
        <c:ser>
          <c:idx val="1"/>
          <c:order val="1"/>
          <c:tx>
            <c:strRef>
              <c:f>Лист5!$A$4</c:f>
              <c:strCache>
                <c:ptCount val="1"/>
                <c:pt idx="0">
                  <c:v>Официальный сайт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Лист5!$B$2:$F$2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Лист5!$B$4:$F$4</c:f>
              <c:numCache>
                <c:formatCode>General</c:formatCode>
                <c:ptCount val="5"/>
                <c:pt idx="0">
                  <c:v>15.7</c:v>
                </c:pt>
                <c:pt idx="1">
                  <c:v>24.6</c:v>
                </c:pt>
                <c:pt idx="2">
                  <c:v>21.7</c:v>
                </c:pt>
                <c:pt idx="3">
                  <c:v>29.8</c:v>
                </c:pt>
                <c:pt idx="4">
                  <c:v>37.9</c:v>
                </c:pt>
              </c:numCache>
            </c:numRef>
          </c:val>
        </c:ser>
        <c:ser>
          <c:idx val="2"/>
          <c:order val="2"/>
          <c:tx>
            <c:strRef>
              <c:f>Лист5!$A$5</c:f>
              <c:strCache>
                <c:ptCount val="1"/>
                <c:pt idx="0">
                  <c:v>Студенты старших курсов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Лист5!$B$2:$F$2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Лист5!$B$5:$F$5</c:f>
              <c:numCache>
                <c:formatCode>General</c:formatCode>
                <c:ptCount val="5"/>
                <c:pt idx="0">
                  <c:v>29.6</c:v>
                </c:pt>
                <c:pt idx="1">
                  <c:v>29</c:v>
                </c:pt>
                <c:pt idx="2">
                  <c:v>31.3</c:v>
                </c:pt>
                <c:pt idx="3">
                  <c:v>34.4</c:v>
                </c:pt>
                <c:pt idx="4">
                  <c:v>25.9</c:v>
                </c:pt>
              </c:numCache>
            </c:numRef>
          </c:val>
        </c:ser>
        <c:ser>
          <c:idx val="3"/>
          <c:order val="3"/>
          <c:tx>
            <c:strRef>
              <c:f>Лист5!$A$6</c:f>
              <c:strCache>
                <c:ptCount val="1"/>
                <c:pt idx="0">
                  <c:v>Работники деканата и факультета 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Лист5!$B$2:$F$2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Лист5!$B$6:$F$6</c:f>
              <c:numCache>
                <c:formatCode>General</c:formatCode>
                <c:ptCount val="5"/>
                <c:pt idx="0">
                  <c:v>57.4</c:v>
                </c:pt>
                <c:pt idx="1">
                  <c:v>77.7</c:v>
                </c:pt>
                <c:pt idx="2">
                  <c:v>81.2</c:v>
                </c:pt>
                <c:pt idx="3">
                  <c:v>72.599999999999994</c:v>
                </c:pt>
                <c:pt idx="4">
                  <c:v>69.900000000000006</c:v>
                </c:pt>
              </c:numCache>
            </c:numRef>
          </c:val>
        </c:ser>
        <c:shape val="box"/>
        <c:axId val="74069504"/>
        <c:axId val="74081408"/>
        <c:axId val="0"/>
      </c:bar3DChart>
      <c:catAx>
        <c:axId val="74069504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4081408"/>
        <c:crosses val="autoZero"/>
        <c:auto val="1"/>
        <c:lblAlgn val="ctr"/>
        <c:lblOffset val="100"/>
      </c:catAx>
      <c:valAx>
        <c:axId val="74081408"/>
        <c:scaling>
          <c:orientation val="minMax"/>
        </c:scaling>
        <c:delete val="1"/>
        <c:axPos val="l"/>
        <c:numFmt formatCode="General" sourceLinked="1"/>
        <c:tickLblPos val="none"/>
        <c:crossAx val="74069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312826352627485"/>
          <c:y val="0.41200119921315931"/>
          <c:w val="0.20805327185868236"/>
          <c:h val="0.24862025134462185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Лист6!$B$2</c:f>
              <c:strCache>
                <c:ptCount val="1"/>
                <c:pt idx="0">
                  <c:v>2017-2018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Лист6!$A$3:$A$7</c:f>
              <c:strCache>
                <c:ptCount val="5"/>
                <c:pt idx="0">
                  <c:v>Не могу оценить, т.к. не пользуюсь услугами библиотеки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Лист6!$B$3:$B$7</c:f>
              <c:numCache>
                <c:formatCode>General</c:formatCode>
                <c:ptCount val="5"/>
                <c:pt idx="0">
                  <c:v>13.2</c:v>
                </c:pt>
                <c:pt idx="1">
                  <c:v>1.9</c:v>
                </c:pt>
                <c:pt idx="2">
                  <c:v>8.8000000000000007</c:v>
                </c:pt>
                <c:pt idx="3">
                  <c:v>26</c:v>
                </c:pt>
                <c:pt idx="4">
                  <c:v>50.6</c:v>
                </c:pt>
              </c:numCache>
            </c:numRef>
          </c:val>
        </c:ser>
        <c:ser>
          <c:idx val="1"/>
          <c:order val="1"/>
          <c:tx>
            <c:strRef>
              <c:f>Лист6!$C$2</c:f>
              <c:strCache>
                <c:ptCount val="1"/>
                <c:pt idx="0">
                  <c:v>2018-2019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Лист6!$A$3:$A$7</c:f>
              <c:strCache>
                <c:ptCount val="5"/>
                <c:pt idx="0">
                  <c:v>Не могу оценить, т.к. не пользуюсь услугами библиотеки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Лист6!$C$3:$C$7</c:f>
              <c:numCache>
                <c:formatCode>General</c:formatCode>
                <c:ptCount val="5"/>
                <c:pt idx="0">
                  <c:v>19.8</c:v>
                </c:pt>
                <c:pt idx="1">
                  <c:v>0.6</c:v>
                </c:pt>
                <c:pt idx="2">
                  <c:v>4</c:v>
                </c:pt>
                <c:pt idx="3">
                  <c:v>20</c:v>
                </c:pt>
                <c:pt idx="4">
                  <c:v>55.6</c:v>
                </c:pt>
              </c:numCache>
            </c:numRef>
          </c:val>
        </c:ser>
        <c:ser>
          <c:idx val="2"/>
          <c:order val="2"/>
          <c:tx>
            <c:strRef>
              <c:f>Лист6!$D$2</c:f>
              <c:strCache>
                <c:ptCount val="1"/>
                <c:pt idx="0">
                  <c:v>2019-2020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Лист6!$A$3:$A$7</c:f>
              <c:strCache>
                <c:ptCount val="5"/>
                <c:pt idx="0">
                  <c:v>Не могу оценить, т.к. не пользуюсь услугами библиотеки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Лист6!$D$3:$D$7</c:f>
              <c:numCache>
                <c:formatCode>General</c:formatCode>
                <c:ptCount val="5"/>
                <c:pt idx="0">
                  <c:v>29.8</c:v>
                </c:pt>
                <c:pt idx="1">
                  <c:v>0.4</c:v>
                </c:pt>
                <c:pt idx="2">
                  <c:v>1.5</c:v>
                </c:pt>
                <c:pt idx="3">
                  <c:v>13.8</c:v>
                </c:pt>
                <c:pt idx="4">
                  <c:v>54.4</c:v>
                </c:pt>
              </c:numCache>
            </c:numRef>
          </c:val>
        </c:ser>
        <c:ser>
          <c:idx val="3"/>
          <c:order val="3"/>
          <c:tx>
            <c:strRef>
              <c:f>Лист6!$E$2</c:f>
              <c:strCache>
                <c:ptCount val="1"/>
                <c:pt idx="0">
                  <c:v>2020-2021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Лист6!$A$3:$A$7</c:f>
              <c:strCache>
                <c:ptCount val="5"/>
                <c:pt idx="0">
                  <c:v>Не могу оценить, т.к. не пользуюсь услугами библиотеки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Лист6!$E$3:$E$7</c:f>
              <c:numCache>
                <c:formatCode>General</c:formatCode>
                <c:ptCount val="5"/>
                <c:pt idx="0">
                  <c:v>46.8</c:v>
                </c:pt>
                <c:pt idx="2">
                  <c:v>2.1</c:v>
                </c:pt>
                <c:pt idx="3">
                  <c:v>15.6</c:v>
                </c:pt>
                <c:pt idx="4">
                  <c:v>35.299999999999997</c:v>
                </c:pt>
              </c:numCache>
            </c:numRef>
          </c:val>
        </c:ser>
        <c:ser>
          <c:idx val="4"/>
          <c:order val="4"/>
          <c:tx>
            <c:strRef>
              <c:f>Лист6!$F$2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Лист6!$A$3:$A$7</c:f>
              <c:strCache>
                <c:ptCount val="5"/>
                <c:pt idx="0">
                  <c:v>Не могу оценить, т.к. не пользуюсь услугами библиотеки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Лист6!$F$3:$F$7</c:f>
              <c:numCache>
                <c:formatCode>General</c:formatCode>
                <c:ptCount val="5"/>
                <c:pt idx="0">
                  <c:v>35.799999999999997</c:v>
                </c:pt>
                <c:pt idx="1">
                  <c:v>0.5</c:v>
                </c:pt>
                <c:pt idx="2">
                  <c:v>1.2</c:v>
                </c:pt>
                <c:pt idx="3">
                  <c:v>9.8000000000000007</c:v>
                </c:pt>
                <c:pt idx="4">
                  <c:v>52.7</c:v>
                </c:pt>
              </c:numCache>
            </c:numRef>
          </c:val>
        </c:ser>
        <c:shape val="cone"/>
        <c:axId val="74889088"/>
        <c:axId val="88446080"/>
        <c:axId val="0"/>
      </c:bar3DChart>
      <c:catAx>
        <c:axId val="74889088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8446080"/>
        <c:crosses val="autoZero"/>
        <c:auto val="1"/>
        <c:lblAlgn val="ctr"/>
        <c:lblOffset val="100"/>
      </c:catAx>
      <c:valAx>
        <c:axId val="88446080"/>
        <c:scaling>
          <c:orientation val="minMax"/>
        </c:scaling>
        <c:delete val="1"/>
        <c:axPos val="l"/>
        <c:numFmt formatCode="General" sourceLinked="1"/>
        <c:tickLblPos val="none"/>
        <c:crossAx val="74889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684442288315858"/>
          <c:y val="0.69642408474006134"/>
          <c:w val="9.3676904131059446E-2"/>
          <c:h val="0.26393741976673141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Лист7!$B$2</c:f>
              <c:strCache>
                <c:ptCount val="1"/>
                <c:pt idx="0">
                  <c:v>2017-2018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Лист7!$A$3:$A$7</c:f>
              <c:strCache>
                <c:ptCount val="5"/>
                <c:pt idx="0">
                  <c:v>Не могу оценить, так как не пользуюсь услугами столовой и буфетов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Лист7!$B$3:$B$7</c:f>
              <c:numCache>
                <c:formatCode>General</c:formatCode>
                <c:ptCount val="5"/>
                <c:pt idx="0">
                  <c:v>6.5</c:v>
                </c:pt>
                <c:pt idx="1">
                  <c:v>4.9000000000000004</c:v>
                </c:pt>
                <c:pt idx="2">
                  <c:v>10.199999999999999</c:v>
                </c:pt>
                <c:pt idx="3">
                  <c:v>23.4</c:v>
                </c:pt>
                <c:pt idx="4">
                  <c:v>54.5</c:v>
                </c:pt>
              </c:numCache>
            </c:numRef>
          </c:val>
        </c:ser>
        <c:ser>
          <c:idx val="1"/>
          <c:order val="1"/>
          <c:tx>
            <c:strRef>
              <c:f>Лист7!$C$2</c:f>
              <c:strCache>
                <c:ptCount val="1"/>
                <c:pt idx="0">
                  <c:v>2018-2019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Лист7!$A$3:$A$7</c:f>
              <c:strCache>
                <c:ptCount val="5"/>
                <c:pt idx="0">
                  <c:v>Не могу оценить, так как не пользуюсь услугами столовой и буфетов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Лист7!$C$3:$C$7</c:f>
              <c:numCache>
                <c:formatCode>General</c:formatCode>
                <c:ptCount val="5"/>
                <c:pt idx="0">
                  <c:v>8.9</c:v>
                </c:pt>
                <c:pt idx="1">
                  <c:v>0.8</c:v>
                </c:pt>
                <c:pt idx="2">
                  <c:v>5</c:v>
                </c:pt>
                <c:pt idx="3">
                  <c:v>20.7</c:v>
                </c:pt>
                <c:pt idx="4">
                  <c:v>64.599999999999994</c:v>
                </c:pt>
              </c:numCache>
            </c:numRef>
          </c:val>
        </c:ser>
        <c:ser>
          <c:idx val="2"/>
          <c:order val="2"/>
          <c:tx>
            <c:strRef>
              <c:f>Лист7!$D$2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Лист7!$A$3:$A$7</c:f>
              <c:strCache>
                <c:ptCount val="5"/>
                <c:pt idx="0">
                  <c:v>Не могу оценить, так как не пользуюсь услугами столовой и буфетов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Лист7!$D$3:$D$7</c:f>
              <c:numCache>
                <c:formatCode>General</c:formatCode>
                <c:ptCount val="5"/>
                <c:pt idx="0">
                  <c:v>11.8</c:v>
                </c:pt>
                <c:pt idx="1">
                  <c:v>1.2</c:v>
                </c:pt>
                <c:pt idx="2">
                  <c:v>5.7</c:v>
                </c:pt>
                <c:pt idx="3">
                  <c:v>22.5</c:v>
                </c:pt>
                <c:pt idx="4">
                  <c:v>58.7</c:v>
                </c:pt>
              </c:numCache>
            </c:numRef>
          </c:val>
        </c:ser>
        <c:ser>
          <c:idx val="3"/>
          <c:order val="3"/>
          <c:tx>
            <c:strRef>
              <c:f>Лист7!$E$2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Лист7!$A$3:$A$7</c:f>
              <c:strCache>
                <c:ptCount val="5"/>
                <c:pt idx="0">
                  <c:v>Не могу оценить, так как не пользуюсь услугами столовой и буфетов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Лист7!$E$3:$E$7</c:f>
              <c:numCache>
                <c:formatCode>General</c:formatCode>
                <c:ptCount val="5"/>
                <c:pt idx="0">
                  <c:v>23.2</c:v>
                </c:pt>
                <c:pt idx="1">
                  <c:v>2.7</c:v>
                </c:pt>
                <c:pt idx="2">
                  <c:v>9.1</c:v>
                </c:pt>
                <c:pt idx="3">
                  <c:v>25.4</c:v>
                </c:pt>
                <c:pt idx="4">
                  <c:v>39.700000000000003</c:v>
                </c:pt>
              </c:numCache>
            </c:numRef>
          </c:val>
        </c:ser>
        <c:ser>
          <c:idx val="4"/>
          <c:order val="4"/>
          <c:tx>
            <c:strRef>
              <c:f>Лист7!$F$2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Лист7!$A$3:$A$7</c:f>
              <c:strCache>
                <c:ptCount val="5"/>
                <c:pt idx="0">
                  <c:v>Не могу оценить, так как не пользуюсь услугами столовой и буфетов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Лист7!$F$3:$F$7</c:f>
              <c:numCache>
                <c:formatCode>General</c:formatCode>
                <c:ptCount val="5"/>
                <c:pt idx="0">
                  <c:v>28.3</c:v>
                </c:pt>
                <c:pt idx="1">
                  <c:v>3.3</c:v>
                </c:pt>
                <c:pt idx="2">
                  <c:v>10.9</c:v>
                </c:pt>
                <c:pt idx="3">
                  <c:v>20.7</c:v>
                </c:pt>
                <c:pt idx="4">
                  <c:v>36.799999999999997</c:v>
                </c:pt>
              </c:numCache>
            </c:numRef>
          </c:val>
        </c:ser>
        <c:shape val="cone"/>
        <c:axId val="73669248"/>
        <c:axId val="74071040"/>
        <c:axId val="0"/>
      </c:bar3DChart>
      <c:catAx>
        <c:axId val="73669248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4071040"/>
        <c:crosses val="autoZero"/>
        <c:auto val="1"/>
        <c:lblAlgn val="ctr"/>
        <c:lblOffset val="100"/>
      </c:catAx>
      <c:valAx>
        <c:axId val="74071040"/>
        <c:scaling>
          <c:orientation val="minMax"/>
        </c:scaling>
        <c:delete val="1"/>
        <c:axPos val="l"/>
        <c:numFmt formatCode="General" sourceLinked="1"/>
        <c:tickLblPos val="none"/>
        <c:crossAx val="73669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419970611067979"/>
          <c:y val="0.62628016867475256"/>
          <c:w val="8.6997476987911729E-2"/>
          <c:h val="0.30535504429830723"/>
        </c:manualLayout>
      </c:layout>
      <c:txPr>
        <a:bodyPr/>
        <a:lstStyle/>
        <a:p>
          <a:pPr>
            <a:defRPr sz="9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Лист8!$A$3</c:f>
              <c:strCache>
                <c:ptCount val="1"/>
                <c:pt idx="0">
                  <c:v>Испытываю проблемы до сих пор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Лист8!$B$2:$F$2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Лист8!$B$3:$F$3</c:f>
              <c:numCache>
                <c:formatCode>General</c:formatCode>
                <c:ptCount val="5"/>
                <c:pt idx="0">
                  <c:v>13</c:v>
                </c:pt>
                <c:pt idx="1">
                  <c:v>8.5</c:v>
                </c:pt>
                <c:pt idx="2">
                  <c:v>7.9</c:v>
                </c:pt>
                <c:pt idx="3">
                  <c:v>8.6999999999999993</c:v>
                </c:pt>
                <c:pt idx="4">
                  <c:v>8.6999999999999993</c:v>
                </c:pt>
              </c:numCache>
            </c:numRef>
          </c:val>
        </c:ser>
        <c:ser>
          <c:idx val="1"/>
          <c:order val="1"/>
          <c:tx>
            <c:strRef>
              <c:f>Лист8!$A$4</c:f>
              <c:strCache>
                <c:ptCount val="1"/>
                <c:pt idx="0">
                  <c:v>Трудно было в начале обучения</c:v>
                </c:pt>
              </c:strCache>
            </c:strRef>
          </c:tx>
          <c:dLbls>
            <c:dLbl>
              <c:idx val="0"/>
              <c:layout>
                <c:manualLayout>
                  <c:x val="1.1326468312898975E-2"/>
                  <c:y val="8.6738996213535473E-3"/>
                </c:manualLayout>
              </c:layout>
              <c:showVal val="1"/>
            </c:dLbl>
            <c:dLbl>
              <c:idx val="1"/>
              <c:layout>
                <c:manualLayout>
                  <c:x val="6.4722676073709021E-3"/>
                  <c:y val="-5.7825997475690312E-3"/>
                </c:manualLayout>
              </c:layout>
              <c:showVal val="1"/>
            </c:dLbl>
            <c:dLbl>
              <c:idx val="3"/>
              <c:layout>
                <c:manualLayout>
                  <c:x val="3.2361338036854211E-3"/>
                  <c:y val="2.8912998737845156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Лист8!$B$2:$F$2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Лист8!$B$4:$F$4</c:f>
              <c:numCache>
                <c:formatCode>General</c:formatCode>
                <c:ptCount val="5"/>
                <c:pt idx="0">
                  <c:v>38.6</c:v>
                </c:pt>
                <c:pt idx="1">
                  <c:v>40.4</c:v>
                </c:pt>
                <c:pt idx="2">
                  <c:v>39.6</c:v>
                </c:pt>
                <c:pt idx="3">
                  <c:v>32.9</c:v>
                </c:pt>
                <c:pt idx="4">
                  <c:v>29.9</c:v>
                </c:pt>
              </c:numCache>
            </c:numRef>
          </c:val>
        </c:ser>
        <c:ser>
          <c:idx val="2"/>
          <c:order val="2"/>
          <c:tx>
            <c:strRef>
              <c:f>Лист8!$A$5</c:f>
              <c:strCache>
                <c:ptCount val="1"/>
                <c:pt idx="0">
                  <c:v>Не испытывал никаких трудностей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Лист8!$B$2:$F$2</c:f>
              <c:strCache>
                <c:ptCount val="5"/>
                <c:pt idx="0">
                  <c:v>2017-2018</c:v>
                </c:pt>
                <c:pt idx="1">
                  <c:v>2018-2019</c:v>
                </c:pt>
                <c:pt idx="2">
                  <c:v>2019-2020</c:v>
                </c:pt>
                <c:pt idx="3">
                  <c:v>2020-2021</c:v>
                </c:pt>
                <c:pt idx="4">
                  <c:v>2021-2022</c:v>
                </c:pt>
              </c:strCache>
            </c:strRef>
          </c:cat>
          <c:val>
            <c:numRef>
              <c:f>Лист8!$B$5:$F$5</c:f>
              <c:numCache>
                <c:formatCode>General</c:formatCode>
                <c:ptCount val="5"/>
                <c:pt idx="0">
                  <c:v>47.1</c:v>
                </c:pt>
                <c:pt idx="1">
                  <c:v>51.1</c:v>
                </c:pt>
                <c:pt idx="2">
                  <c:v>52.4</c:v>
                </c:pt>
                <c:pt idx="3">
                  <c:v>58.4</c:v>
                </c:pt>
                <c:pt idx="4">
                  <c:v>61.4</c:v>
                </c:pt>
              </c:numCache>
            </c:numRef>
          </c:val>
        </c:ser>
        <c:shape val="box"/>
        <c:axId val="88532480"/>
        <c:axId val="90135552"/>
        <c:axId val="0"/>
      </c:bar3DChart>
      <c:catAx>
        <c:axId val="88532480"/>
        <c:scaling>
          <c:orientation val="minMax"/>
        </c:scaling>
        <c:axPos val="l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0135552"/>
        <c:crosses val="autoZero"/>
        <c:auto val="1"/>
        <c:lblAlgn val="ctr"/>
        <c:lblOffset val="100"/>
      </c:catAx>
      <c:valAx>
        <c:axId val="90135552"/>
        <c:scaling>
          <c:orientation val="minMax"/>
        </c:scaling>
        <c:delete val="1"/>
        <c:axPos val="b"/>
        <c:numFmt formatCode="General" sourceLinked="1"/>
        <c:tickLblPos val="none"/>
        <c:crossAx val="885324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0255483845321975"/>
          <c:y val="0.39462281968670149"/>
          <c:w val="0.28773676013572397"/>
          <c:h val="0.19629763359626706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22AD27-37F5-42B2-A204-ACEA4AA1BEE4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4D05F4-D0D5-452A-9B5D-ADE15E1AFCC3}">
      <dgm:prSet/>
      <dgm:spPr/>
      <dgm:t>
        <a:bodyPr/>
        <a:lstStyle/>
        <a:p>
          <a:pPr rtl="0"/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Исторический факультет – 55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9C997C5C-644E-4D49-B22A-6B0947195427}" type="parTrans" cxnId="{51D47C1A-D7AC-4BDD-9E90-9ECF22412F69}">
      <dgm:prSet/>
      <dgm:spPr/>
      <dgm:t>
        <a:bodyPr/>
        <a:lstStyle/>
        <a:p>
          <a:endParaRPr lang="ru-RU"/>
        </a:p>
      </dgm:t>
    </dgm:pt>
    <dgm:pt modelId="{00DBBED4-F4BE-4473-952C-41B9FA987E32}" type="sibTrans" cxnId="{51D47C1A-D7AC-4BDD-9E90-9ECF22412F69}">
      <dgm:prSet/>
      <dgm:spPr/>
      <dgm:t>
        <a:bodyPr/>
        <a:lstStyle/>
        <a:p>
          <a:endParaRPr lang="ru-RU"/>
        </a:p>
      </dgm:t>
    </dgm:pt>
    <dgm:pt modelId="{BB5F301D-55B6-48C5-B297-54CD217DB1F4}">
      <dgm:prSet/>
      <dgm:spPr/>
      <dgm:t>
        <a:bodyPr/>
        <a:lstStyle/>
        <a:p>
          <a:pPr rtl="0"/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Юридический факультет - 64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A2B54FA4-9D15-4AB4-BE97-5F0645812521}" type="parTrans" cxnId="{D96A7473-2576-44C8-A9D8-90843CF51A2B}">
      <dgm:prSet/>
      <dgm:spPr/>
      <dgm:t>
        <a:bodyPr/>
        <a:lstStyle/>
        <a:p>
          <a:endParaRPr lang="ru-RU"/>
        </a:p>
      </dgm:t>
    </dgm:pt>
    <dgm:pt modelId="{C6EFB2E5-BCC9-4F20-AB2B-CB98853CFFC3}" type="sibTrans" cxnId="{D96A7473-2576-44C8-A9D8-90843CF51A2B}">
      <dgm:prSet/>
      <dgm:spPr/>
      <dgm:t>
        <a:bodyPr/>
        <a:lstStyle/>
        <a:p>
          <a:endParaRPr lang="ru-RU"/>
        </a:p>
      </dgm:t>
    </dgm:pt>
    <dgm:pt modelId="{7DEB573C-5B2A-421A-8282-4406555CEB8F}">
      <dgm:prSet/>
      <dgm:spPr/>
      <dgm:t>
        <a:bodyPr/>
        <a:lstStyle/>
        <a:p>
          <a:pPr rtl="0"/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Факультет физики, математики, информатики - 171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4A695E3C-152F-4D5B-B09B-7F6158AE5676}" type="parTrans" cxnId="{1E8495ED-7CF3-4BD9-80CA-A31E8ACDED5A}">
      <dgm:prSet/>
      <dgm:spPr/>
      <dgm:t>
        <a:bodyPr/>
        <a:lstStyle/>
        <a:p>
          <a:endParaRPr lang="ru-RU"/>
        </a:p>
      </dgm:t>
    </dgm:pt>
    <dgm:pt modelId="{52F9E6A9-0769-42BF-AC22-2C81382C1A5E}" type="sibTrans" cxnId="{1E8495ED-7CF3-4BD9-80CA-A31E8ACDED5A}">
      <dgm:prSet/>
      <dgm:spPr/>
      <dgm:t>
        <a:bodyPr/>
        <a:lstStyle/>
        <a:p>
          <a:endParaRPr lang="ru-RU"/>
        </a:p>
      </dgm:t>
    </dgm:pt>
    <dgm:pt modelId="{8038519F-E174-4B13-8140-E0A38F1F11E4}">
      <dgm:prSet/>
      <dgm:spPr/>
      <dgm:t>
        <a:bodyPr/>
        <a:lstStyle/>
        <a:p>
          <a:pPr rtl="0"/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Филологический факультет - 58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801AD2A4-6EF8-4A73-873C-24F657C5935A}" type="parTrans" cxnId="{1B6BB107-F245-43E0-B8D2-8860BA054047}">
      <dgm:prSet/>
      <dgm:spPr/>
      <dgm:t>
        <a:bodyPr/>
        <a:lstStyle/>
        <a:p>
          <a:endParaRPr lang="ru-RU"/>
        </a:p>
      </dgm:t>
    </dgm:pt>
    <dgm:pt modelId="{64A5FCB4-3A61-4390-B59C-7D38CE3A821B}" type="sibTrans" cxnId="{1B6BB107-F245-43E0-B8D2-8860BA054047}">
      <dgm:prSet/>
      <dgm:spPr/>
      <dgm:t>
        <a:bodyPr/>
        <a:lstStyle/>
        <a:p>
          <a:endParaRPr lang="ru-RU"/>
        </a:p>
      </dgm:t>
    </dgm:pt>
    <dgm:pt modelId="{67DE4221-C9EC-42A5-B759-38420251F5AD}">
      <dgm:prSet/>
      <dgm:spPr/>
      <dgm:t>
        <a:bodyPr/>
        <a:lstStyle/>
        <a:p>
          <a:pPr rtl="0"/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Естественно-географический факультет  - 109</a:t>
          </a:r>
          <a:endParaRPr lang="ru-RU" b="0" dirty="0" smtClean="0">
            <a:solidFill>
              <a:schemeClr val="accent2">
                <a:lumMod val="75000"/>
              </a:schemeClr>
            </a:solidFill>
          </a:endParaRPr>
        </a:p>
        <a:p>
          <a:pPr rtl="0"/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101AE442-21E6-4017-85C8-D16EB23F2E9D}" type="parTrans" cxnId="{5AA6826C-7489-4E49-B8A3-634D111E7017}">
      <dgm:prSet/>
      <dgm:spPr/>
      <dgm:t>
        <a:bodyPr/>
        <a:lstStyle/>
        <a:p>
          <a:endParaRPr lang="ru-RU"/>
        </a:p>
      </dgm:t>
    </dgm:pt>
    <dgm:pt modelId="{56F820FE-8F39-42B0-9B4D-3F4D565E34C1}" type="sibTrans" cxnId="{5AA6826C-7489-4E49-B8A3-634D111E7017}">
      <dgm:prSet/>
      <dgm:spPr/>
      <dgm:t>
        <a:bodyPr/>
        <a:lstStyle/>
        <a:p>
          <a:endParaRPr lang="ru-RU"/>
        </a:p>
      </dgm:t>
    </dgm:pt>
    <dgm:pt modelId="{2AB8B1C6-E840-43B2-BEE3-6205983C63B1}">
      <dgm:prSet/>
      <dgm:spPr/>
      <dgm:t>
        <a:bodyPr/>
        <a:lstStyle/>
        <a:p>
          <a:pPr rtl="0"/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Факультет педагогики и психологии - 39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11E649E1-A6E6-4846-9A4B-1454A784804D}" type="parTrans" cxnId="{17EC2980-952C-4138-B181-64F151F0B820}">
      <dgm:prSet/>
      <dgm:spPr/>
      <dgm:t>
        <a:bodyPr/>
        <a:lstStyle/>
        <a:p>
          <a:endParaRPr lang="ru-RU"/>
        </a:p>
      </dgm:t>
    </dgm:pt>
    <dgm:pt modelId="{C13D091D-50DF-4BB2-B5B5-3025A08BEC00}" type="sibTrans" cxnId="{17EC2980-952C-4138-B181-64F151F0B820}">
      <dgm:prSet/>
      <dgm:spPr/>
      <dgm:t>
        <a:bodyPr/>
        <a:lstStyle/>
        <a:p>
          <a:endParaRPr lang="ru-RU"/>
        </a:p>
      </dgm:t>
    </dgm:pt>
    <dgm:pt modelId="{4A408B64-B2FD-44DD-A591-D3ABD18DEE08}">
      <dgm:prSet/>
      <dgm:spPr/>
      <dgm:t>
        <a:bodyPr/>
        <a:lstStyle/>
        <a:p>
          <a:pPr rtl="0"/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Факультет иностранных языков - 90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9C68F7CF-D74B-4636-AD4B-06597FD60B28}" type="parTrans" cxnId="{1A6C2720-8686-47AA-9BA3-DA55C76EB3E4}">
      <dgm:prSet/>
      <dgm:spPr/>
      <dgm:t>
        <a:bodyPr/>
        <a:lstStyle/>
        <a:p>
          <a:endParaRPr lang="ru-RU"/>
        </a:p>
      </dgm:t>
    </dgm:pt>
    <dgm:pt modelId="{4EC19CE9-8008-4F55-9BF4-F0CC3011F531}" type="sibTrans" cxnId="{1A6C2720-8686-47AA-9BA3-DA55C76EB3E4}">
      <dgm:prSet/>
      <dgm:spPr/>
      <dgm:t>
        <a:bodyPr/>
        <a:lstStyle/>
        <a:p>
          <a:endParaRPr lang="ru-RU"/>
        </a:p>
      </dgm:t>
    </dgm:pt>
    <dgm:pt modelId="{EBC1E475-385A-421F-ADC2-84B63F956605}">
      <dgm:prSet/>
      <dgm:spPr/>
      <dgm:t>
        <a:bodyPr/>
        <a:lstStyle/>
        <a:p>
          <a:pPr rtl="0"/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Художественно-графический факультет - 35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76DD9A96-5686-48F1-8BC1-BB87FD7B5CE7}" type="parTrans" cxnId="{F641E963-3C97-445A-BD27-C231B14BA693}">
      <dgm:prSet/>
      <dgm:spPr/>
      <dgm:t>
        <a:bodyPr/>
        <a:lstStyle/>
        <a:p>
          <a:endParaRPr lang="ru-RU"/>
        </a:p>
      </dgm:t>
    </dgm:pt>
    <dgm:pt modelId="{70F60AE8-106F-44EF-BDE4-3BAEF8A07630}" type="sibTrans" cxnId="{F641E963-3C97-445A-BD27-C231B14BA693}">
      <dgm:prSet/>
      <dgm:spPr/>
      <dgm:t>
        <a:bodyPr/>
        <a:lstStyle/>
        <a:p>
          <a:endParaRPr lang="ru-RU"/>
        </a:p>
      </dgm:t>
    </dgm:pt>
    <dgm:pt modelId="{BE27BB8B-36DD-42AB-AD76-D5253028677B}">
      <dgm:prSet/>
      <dgm:spPr/>
      <dgm:t>
        <a:bodyPr/>
        <a:lstStyle/>
        <a:p>
          <a:pPr rtl="0"/>
          <a:r>
            <a:rPr lang="ru-RU" b="1" i="0" dirty="0" smtClean="0">
              <a:solidFill>
                <a:schemeClr val="accent2">
                  <a:lumMod val="75000"/>
                </a:schemeClr>
              </a:solidFill>
            </a:rPr>
            <a:t>Индустриально-педагогический факультет -  31</a:t>
          </a:r>
          <a:endParaRPr lang="ru-RU" b="1" i="0" dirty="0">
            <a:solidFill>
              <a:schemeClr val="accent2">
                <a:lumMod val="75000"/>
              </a:schemeClr>
            </a:solidFill>
          </a:endParaRPr>
        </a:p>
      </dgm:t>
    </dgm:pt>
    <dgm:pt modelId="{8179880C-270D-4658-99A3-94AD1C8E4E6C}" type="parTrans" cxnId="{FAE3F74A-729C-4625-A060-A15AC651CB11}">
      <dgm:prSet/>
      <dgm:spPr/>
      <dgm:t>
        <a:bodyPr/>
        <a:lstStyle/>
        <a:p>
          <a:endParaRPr lang="ru-RU"/>
        </a:p>
      </dgm:t>
    </dgm:pt>
    <dgm:pt modelId="{AA5641EC-7D27-4633-A6D4-513D88C13483}" type="sibTrans" cxnId="{FAE3F74A-729C-4625-A060-A15AC651CB11}">
      <dgm:prSet/>
      <dgm:spPr/>
      <dgm:t>
        <a:bodyPr/>
        <a:lstStyle/>
        <a:p>
          <a:endParaRPr lang="ru-RU"/>
        </a:p>
      </dgm:t>
    </dgm:pt>
    <dgm:pt modelId="{DEE300CE-9A2F-40B5-BFA3-61C0651842DF}">
      <dgm:prSet/>
      <dgm:spPr/>
      <dgm:t>
        <a:bodyPr/>
        <a:lstStyle/>
        <a:p>
          <a:pPr rtl="0"/>
          <a:r>
            <a:rPr lang="ru-RU" b="1" i="0" dirty="0" smtClean="0">
              <a:solidFill>
                <a:schemeClr val="accent2">
                  <a:lumMod val="75000"/>
                </a:schemeClr>
              </a:solidFill>
            </a:rPr>
            <a:t>Факультет физической культуры и спорта - 38</a:t>
          </a:r>
          <a:endParaRPr lang="ru-RU" b="1" i="0" dirty="0">
            <a:solidFill>
              <a:schemeClr val="accent2">
                <a:lumMod val="75000"/>
              </a:schemeClr>
            </a:solidFill>
          </a:endParaRPr>
        </a:p>
      </dgm:t>
    </dgm:pt>
    <dgm:pt modelId="{23C23907-FF19-403F-BF1A-F4693A08D007}" type="parTrans" cxnId="{4BA2EB6C-9188-46A1-95C7-E295813FA159}">
      <dgm:prSet/>
      <dgm:spPr/>
      <dgm:t>
        <a:bodyPr/>
        <a:lstStyle/>
        <a:p>
          <a:endParaRPr lang="ru-RU"/>
        </a:p>
      </dgm:t>
    </dgm:pt>
    <dgm:pt modelId="{58C66974-BC17-477A-AD88-8D4816635081}" type="sibTrans" cxnId="{4BA2EB6C-9188-46A1-95C7-E295813FA159}">
      <dgm:prSet/>
      <dgm:spPr/>
      <dgm:t>
        <a:bodyPr/>
        <a:lstStyle/>
        <a:p>
          <a:endParaRPr lang="ru-RU"/>
        </a:p>
      </dgm:t>
    </dgm:pt>
    <dgm:pt modelId="{342A678A-1436-4226-A135-BC8C164597D7}">
      <dgm:prSet/>
      <dgm:spPr/>
      <dgm:t>
        <a:bodyPr/>
        <a:lstStyle/>
        <a:p>
          <a:pPr rtl="0"/>
          <a:r>
            <a:rPr lang="ru-RU" b="1" i="0" dirty="0" smtClean="0">
              <a:solidFill>
                <a:schemeClr val="accent2">
                  <a:lumMod val="75000"/>
                </a:schemeClr>
              </a:solidFill>
            </a:rPr>
            <a:t>Дефектологический факультет - 35</a:t>
          </a:r>
          <a:endParaRPr lang="ru-RU" b="1" i="0" dirty="0">
            <a:solidFill>
              <a:schemeClr val="accent2">
                <a:lumMod val="75000"/>
              </a:schemeClr>
            </a:solidFill>
          </a:endParaRPr>
        </a:p>
      </dgm:t>
    </dgm:pt>
    <dgm:pt modelId="{233BFC04-3051-4D9F-B0B7-DE5C351F185C}" type="parTrans" cxnId="{027E492E-B3B8-4955-8734-E3EAB3567543}">
      <dgm:prSet/>
      <dgm:spPr/>
      <dgm:t>
        <a:bodyPr/>
        <a:lstStyle/>
        <a:p>
          <a:endParaRPr lang="ru-RU"/>
        </a:p>
      </dgm:t>
    </dgm:pt>
    <dgm:pt modelId="{7A649C24-1B95-4077-AF82-980561FB3EC1}" type="sibTrans" cxnId="{027E492E-B3B8-4955-8734-E3EAB3567543}">
      <dgm:prSet/>
      <dgm:spPr/>
      <dgm:t>
        <a:bodyPr/>
        <a:lstStyle/>
        <a:p>
          <a:endParaRPr lang="ru-RU"/>
        </a:p>
      </dgm:t>
    </dgm:pt>
    <dgm:pt modelId="{481B86A2-E987-47B3-BE87-21A8C3CD9AE0}">
      <dgm:prSet/>
      <dgm:spPr/>
      <dgm:t>
        <a:bodyPr/>
        <a:lstStyle/>
        <a:p>
          <a:pPr rtl="0"/>
          <a:r>
            <a:rPr lang="ru-RU" b="1" i="0" dirty="0" smtClean="0">
              <a:solidFill>
                <a:schemeClr val="accent2">
                  <a:lumMod val="75000"/>
                </a:schemeClr>
              </a:solidFill>
            </a:rPr>
            <a:t>Институт экономики и управления - 69</a:t>
          </a:r>
          <a:endParaRPr lang="ru-RU" b="1" i="0" dirty="0">
            <a:solidFill>
              <a:schemeClr val="accent2">
                <a:lumMod val="75000"/>
              </a:schemeClr>
            </a:solidFill>
          </a:endParaRPr>
        </a:p>
      </dgm:t>
    </dgm:pt>
    <dgm:pt modelId="{F1436972-FC09-4A1B-BADD-E8AAF7C61BFC}" type="parTrans" cxnId="{064FF603-CB9C-4569-8810-C216C37F3230}">
      <dgm:prSet/>
      <dgm:spPr/>
      <dgm:t>
        <a:bodyPr/>
        <a:lstStyle/>
        <a:p>
          <a:endParaRPr lang="ru-RU"/>
        </a:p>
      </dgm:t>
    </dgm:pt>
    <dgm:pt modelId="{37690C94-9EEB-4940-90FC-F15AE39D2188}" type="sibTrans" cxnId="{064FF603-CB9C-4569-8810-C216C37F3230}">
      <dgm:prSet/>
      <dgm:spPr/>
      <dgm:t>
        <a:bodyPr/>
        <a:lstStyle/>
        <a:p>
          <a:endParaRPr lang="ru-RU"/>
        </a:p>
      </dgm:t>
    </dgm:pt>
    <dgm:pt modelId="{1332827F-0FE5-4CFE-B3E9-5F87ADCFCD23}">
      <dgm:prSet/>
      <dgm:spPr/>
      <dgm:t>
        <a:bodyPr/>
        <a:lstStyle/>
        <a:p>
          <a:pPr rtl="0"/>
          <a:r>
            <a:rPr lang="ru-RU" b="1" i="0" dirty="0" smtClean="0">
              <a:solidFill>
                <a:schemeClr val="accent2">
                  <a:lumMod val="75000"/>
                </a:schemeClr>
              </a:solidFill>
            </a:rPr>
            <a:t>Факультет искусств и арт-педагогики - 21</a:t>
          </a:r>
          <a:endParaRPr lang="ru-RU" b="1" i="0" dirty="0">
            <a:solidFill>
              <a:schemeClr val="accent2">
                <a:lumMod val="75000"/>
              </a:schemeClr>
            </a:solidFill>
          </a:endParaRPr>
        </a:p>
      </dgm:t>
    </dgm:pt>
    <dgm:pt modelId="{170BA95E-F475-43D0-AEAF-2287FC3AF807}" type="parTrans" cxnId="{B3E014E4-AB58-4008-BDF9-5FECCDA123D4}">
      <dgm:prSet/>
      <dgm:spPr/>
      <dgm:t>
        <a:bodyPr/>
        <a:lstStyle/>
        <a:p>
          <a:endParaRPr lang="ru-RU"/>
        </a:p>
      </dgm:t>
    </dgm:pt>
    <dgm:pt modelId="{F68D615C-7402-4447-A71B-D3265352F5AD}" type="sibTrans" cxnId="{B3E014E4-AB58-4008-BDF9-5FECCDA123D4}">
      <dgm:prSet/>
      <dgm:spPr/>
      <dgm:t>
        <a:bodyPr/>
        <a:lstStyle/>
        <a:p>
          <a:endParaRPr lang="ru-RU"/>
        </a:p>
      </dgm:t>
    </dgm:pt>
    <dgm:pt modelId="{60555722-E85B-4C3E-956A-D39BC1879C83}">
      <dgm:prSet/>
      <dgm:spPr/>
      <dgm:t>
        <a:bodyPr/>
        <a:lstStyle/>
        <a:p>
          <a:pPr rtl="0"/>
          <a:r>
            <a:rPr lang="ru-RU" b="1" i="0" dirty="0" smtClean="0">
              <a:solidFill>
                <a:schemeClr val="accent2">
                  <a:lumMod val="75000"/>
                </a:schemeClr>
              </a:solidFill>
            </a:rPr>
            <a:t>Факультет теологии и религиоведения - 8</a:t>
          </a:r>
          <a:endParaRPr lang="ru-RU" b="1" i="0" dirty="0">
            <a:solidFill>
              <a:schemeClr val="accent2">
                <a:lumMod val="75000"/>
              </a:schemeClr>
            </a:solidFill>
          </a:endParaRPr>
        </a:p>
      </dgm:t>
    </dgm:pt>
    <dgm:pt modelId="{E8D3C33D-180A-46D9-AB2B-00B6204EB011}" type="parTrans" cxnId="{791C117A-E3D3-48CD-BAFC-C33C543D0DA0}">
      <dgm:prSet/>
      <dgm:spPr/>
      <dgm:t>
        <a:bodyPr/>
        <a:lstStyle/>
        <a:p>
          <a:endParaRPr lang="ru-RU"/>
        </a:p>
      </dgm:t>
    </dgm:pt>
    <dgm:pt modelId="{D4E589F6-A260-443A-8441-8D39B07F4B7F}" type="sibTrans" cxnId="{791C117A-E3D3-48CD-BAFC-C33C543D0DA0}">
      <dgm:prSet/>
      <dgm:spPr/>
      <dgm:t>
        <a:bodyPr/>
        <a:lstStyle/>
        <a:p>
          <a:endParaRPr lang="ru-RU"/>
        </a:p>
      </dgm:t>
    </dgm:pt>
    <dgm:pt modelId="{F4EF690A-17EA-4201-A320-6AE47E3A6BEA}">
      <dgm:prSet/>
      <dgm:spPr/>
      <dgm:t>
        <a:bodyPr/>
        <a:lstStyle/>
        <a:p>
          <a:pPr rtl="0"/>
          <a:r>
            <a:rPr lang="ru-RU" b="1" i="0" dirty="0" smtClean="0">
              <a:solidFill>
                <a:schemeClr val="accent2">
                  <a:lumMod val="75000"/>
                </a:schemeClr>
              </a:solidFill>
            </a:rPr>
            <a:t>Факультет философии и социологии - 25</a:t>
          </a:r>
          <a:endParaRPr lang="ru-RU" b="1" i="0" dirty="0">
            <a:solidFill>
              <a:schemeClr val="accent2">
                <a:lumMod val="75000"/>
              </a:schemeClr>
            </a:solidFill>
          </a:endParaRPr>
        </a:p>
      </dgm:t>
    </dgm:pt>
    <dgm:pt modelId="{AE2E0557-A418-4683-92F2-9C57BD07A45D}" type="parTrans" cxnId="{755B05C9-0E9C-4C4B-BB82-FA9A7C7B5BAE}">
      <dgm:prSet/>
      <dgm:spPr/>
      <dgm:t>
        <a:bodyPr/>
        <a:lstStyle/>
        <a:p>
          <a:endParaRPr lang="ru-RU"/>
        </a:p>
      </dgm:t>
    </dgm:pt>
    <dgm:pt modelId="{5062C144-0FFB-4233-AF39-B14272F5A31F}" type="sibTrans" cxnId="{755B05C9-0E9C-4C4B-BB82-FA9A7C7B5BAE}">
      <dgm:prSet/>
      <dgm:spPr/>
      <dgm:t>
        <a:bodyPr/>
        <a:lstStyle/>
        <a:p>
          <a:endParaRPr lang="ru-RU"/>
        </a:p>
      </dgm:t>
    </dgm:pt>
    <dgm:pt modelId="{03092F3B-85B2-4B42-889D-8951CC045C66}">
      <dgm:prSet/>
      <dgm:spPr/>
      <dgm:t>
        <a:bodyPr/>
        <a:lstStyle/>
        <a:p>
          <a:pPr rtl="0"/>
          <a:r>
            <a:rPr lang="ru-RU" b="1" i="0" dirty="0" smtClean="0">
              <a:solidFill>
                <a:schemeClr val="accent2">
                  <a:lumMod val="75000"/>
                </a:schemeClr>
              </a:solidFill>
            </a:rPr>
            <a:t>Кафедра социальной работы -3</a:t>
          </a:r>
          <a:endParaRPr lang="ru-RU" b="1" i="0" dirty="0">
            <a:solidFill>
              <a:schemeClr val="accent2">
                <a:lumMod val="75000"/>
              </a:schemeClr>
            </a:solidFill>
          </a:endParaRPr>
        </a:p>
      </dgm:t>
    </dgm:pt>
    <dgm:pt modelId="{3FF0AB41-489F-4238-A7E4-4ED9878F993C}" type="parTrans" cxnId="{E031C455-51AB-4D7F-BDF9-63C986AA3AE6}">
      <dgm:prSet/>
      <dgm:spPr/>
      <dgm:t>
        <a:bodyPr/>
        <a:lstStyle/>
        <a:p>
          <a:endParaRPr lang="ru-RU"/>
        </a:p>
      </dgm:t>
    </dgm:pt>
    <dgm:pt modelId="{BC8168BF-F23A-4D08-9DBF-CF8DD2DEDA8D}" type="sibTrans" cxnId="{E031C455-51AB-4D7F-BDF9-63C986AA3AE6}">
      <dgm:prSet/>
      <dgm:spPr/>
      <dgm:t>
        <a:bodyPr/>
        <a:lstStyle/>
        <a:p>
          <a:endParaRPr lang="ru-RU"/>
        </a:p>
      </dgm:t>
    </dgm:pt>
    <dgm:pt modelId="{5F144F00-A70E-4126-A5BE-40EC985A92BB}">
      <dgm:prSet/>
      <dgm:spPr/>
      <dgm:t>
        <a:bodyPr/>
        <a:lstStyle/>
        <a:p>
          <a:pPr rtl="0"/>
          <a:r>
            <a:rPr lang="ru-RU" b="1" i="0" dirty="0" smtClean="0">
              <a:solidFill>
                <a:schemeClr val="accent2">
                  <a:lumMod val="75000"/>
                </a:schemeClr>
              </a:solidFill>
            </a:rPr>
            <a:t>Колледж коммерции, технологий и сервиса - 98</a:t>
          </a:r>
          <a:endParaRPr lang="ru-RU" b="1" i="0" dirty="0">
            <a:solidFill>
              <a:schemeClr val="accent2">
                <a:lumMod val="75000"/>
              </a:schemeClr>
            </a:solidFill>
          </a:endParaRPr>
        </a:p>
      </dgm:t>
    </dgm:pt>
    <dgm:pt modelId="{E725265C-9521-46B4-91D6-152282A8FEF0}" type="parTrans" cxnId="{EEEB152B-F795-4574-BDA6-AA02AC84ADFE}">
      <dgm:prSet/>
      <dgm:spPr/>
      <dgm:t>
        <a:bodyPr/>
        <a:lstStyle/>
        <a:p>
          <a:endParaRPr lang="ru-RU"/>
        </a:p>
      </dgm:t>
    </dgm:pt>
    <dgm:pt modelId="{6CFF1FAB-EF27-4E34-AB05-E3C0AF36A089}" type="sibTrans" cxnId="{EEEB152B-F795-4574-BDA6-AA02AC84ADFE}">
      <dgm:prSet/>
      <dgm:spPr/>
      <dgm:t>
        <a:bodyPr/>
        <a:lstStyle/>
        <a:p>
          <a:endParaRPr lang="ru-RU"/>
        </a:p>
      </dgm:t>
    </dgm:pt>
    <dgm:pt modelId="{AF78BE80-4061-4B48-80F0-21D64E9FBA7C}" type="pres">
      <dgm:prSet presAssocID="{F422AD27-37F5-42B2-A204-ACEA4AA1BEE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E87E4A-4460-4D54-8E0C-13F3DD71CA1D}" type="pres">
      <dgm:prSet presAssocID="{7F4D05F4-D0D5-452A-9B5D-ADE15E1AFCC3}" presName="node" presStyleLbl="node1" presStyleIdx="0" presStyleCnt="17" custScaleX="123706" custScaleY="118793" custLinFactNeighborX="3354" custLinFactNeighborY="-7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A107E-B6E3-4758-BB3C-04973B4EB965}" type="pres">
      <dgm:prSet presAssocID="{00DBBED4-F4BE-4473-952C-41B9FA987E32}" presName="sibTrans" presStyleCnt="0"/>
      <dgm:spPr/>
    </dgm:pt>
    <dgm:pt modelId="{92FA53C3-6E46-4EBC-AB2A-EBE285FF5B72}" type="pres">
      <dgm:prSet presAssocID="{BB5F301D-55B6-48C5-B297-54CD217DB1F4}" presName="node" presStyleLbl="node1" presStyleIdx="1" presStyleCnt="17" custScaleX="121067" custScaleY="119077" custLinFactNeighborX="-2543" custLinFactNeighborY="-7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18A7FD-5679-4ADF-99DC-A09D5B02282C}" type="pres">
      <dgm:prSet presAssocID="{C6EFB2E5-BCC9-4F20-AB2B-CB98853CFFC3}" presName="sibTrans" presStyleCnt="0"/>
      <dgm:spPr/>
    </dgm:pt>
    <dgm:pt modelId="{CE79D31B-B935-4294-9021-5066262CB2AC}" type="pres">
      <dgm:prSet presAssocID="{7DEB573C-5B2A-421A-8282-4406555CEB8F}" presName="node" presStyleLbl="node1" presStyleIdx="2" presStyleCnt="17" custScaleX="101953" custScaleY="109223" custLinFactNeighborX="-1394" custLinFactNeighborY="-120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233D49-02F7-4998-B8F3-6277C3B70F94}" type="pres">
      <dgm:prSet presAssocID="{52F9E6A9-0769-42BF-AC22-2C81382C1A5E}" presName="sibTrans" presStyleCnt="0"/>
      <dgm:spPr/>
    </dgm:pt>
    <dgm:pt modelId="{C01321B8-23D4-4E04-81A8-53437FA3C8E6}" type="pres">
      <dgm:prSet presAssocID="{8038519F-E174-4B13-8140-E0A38F1F11E4}" presName="node" presStyleLbl="node1" presStyleIdx="3" presStyleCnt="17" custScaleX="110367" custScaleY="111328" custLinFactNeighborX="-3167" custLinFactNeighborY="-110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5793DE-FD83-44F3-9BB8-80BCBC1F0186}" type="pres">
      <dgm:prSet presAssocID="{64A5FCB4-3A61-4390-B59C-7D38CE3A821B}" presName="sibTrans" presStyleCnt="0"/>
      <dgm:spPr/>
    </dgm:pt>
    <dgm:pt modelId="{1D51DDBF-3C13-489C-8362-0CE225E88ACA}" type="pres">
      <dgm:prSet presAssocID="{67DE4221-C9EC-42A5-B759-38420251F5AD}" presName="node" presStyleLbl="node1" presStyleIdx="4" presStyleCnt="17" custScaleX="117106" custScaleY="108314" custLinFactNeighborX="-20294" custLinFactNeighborY="-16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20D960-9ED9-4809-8DC4-3980429D2256}" type="pres">
      <dgm:prSet presAssocID="{56F820FE-8F39-42B0-9B4D-3F4D565E34C1}" presName="sibTrans" presStyleCnt="0"/>
      <dgm:spPr/>
    </dgm:pt>
    <dgm:pt modelId="{D69571CF-8AA4-440A-8AFF-9C26844AA707}" type="pres">
      <dgm:prSet presAssocID="{2AB8B1C6-E840-43B2-BEE3-6205983C63B1}" presName="node" presStyleLbl="node1" presStyleIdx="5" presStyleCnt="17" custScaleX="116117" custScaleY="110760" custLinFactNeighborX="-8894" custLinFactNeighborY="-152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AB6369-332E-4CBF-BE91-E54116A10132}" type="pres">
      <dgm:prSet presAssocID="{C13D091D-50DF-4BB2-B5B5-3025A08BEC00}" presName="sibTrans" presStyleCnt="0"/>
      <dgm:spPr/>
    </dgm:pt>
    <dgm:pt modelId="{45F9F26C-D471-460A-A418-BDCDC6C562F3}" type="pres">
      <dgm:prSet presAssocID="{4A408B64-B2FD-44DD-A591-D3ABD18DEE08}" presName="node" presStyleLbl="node1" presStyleIdx="6" presStyleCnt="17" custScaleX="126888" custScaleY="109905" custLinFactNeighborX="-2959" custLinFactNeighborY="-146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258606-34E6-4E13-B5F9-48ED48DC2159}" type="pres">
      <dgm:prSet presAssocID="{4EC19CE9-8008-4F55-9BF4-F0CC3011F531}" presName="sibTrans" presStyleCnt="0"/>
      <dgm:spPr/>
    </dgm:pt>
    <dgm:pt modelId="{E4ED2262-7982-4E38-80C8-6B0654D5132D}" type="pres">
      <dgm:prSet presAssocID="{EBC1E475-385A-421F-ADC2-84B63F956605}" presName="node" presStyleLbl="node1" presStyleIdx="7" presStyleCnt="17" custScaleX="114824" custScaleY="110950" custLinFactNeighborX="1183" custLinFactNeighborY="-141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F2B87F-2D9B-4B98-A71C-D7F644BDBF5F}" type="pres">
      <dgm:prSet presAssocID="{70F60AE8-106F-44EF-BDE4-3BAEF8A07630}" presName="sibTrans" presStyleCnt="0"/>
      <dgm:spPr/>
    </dgm:pt>
    <dgm:pt modelId="{656E8887-369E-41A4-BDDA-7B7B11BF69E7}" type="pres">
      <dgm:prSet presAssocID="{BE27BB8B-36DD-42AB-AD76-D5253028677B}" presName="node" presStyleLbl="node1" presStyleIdx="8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483A21-BF1A-4157-83CD-9C4C45BE0F9C}" type="pres">
      <dgm:prSet presAssocID="{AA5641EC-7D27-4633-A6D4-513D88C13483}" presName="sibTrans" presStyleCnt="0"/>
      <dgm:spPr/>
    </dgm:pt>
    <dgm:pt modelId="{F9C39669-CC77-4BF8-8447-3C3510DC90E0}" type="pres">
      <dgm:prSet presAssocID="{DEE300CE-9A2F-40B5-BFA3-61C0651842DF}" presName="node" presStyleLbl="node1" presStyleIdx="9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C810A1-6A15-4175-BD36-9A0111558500}" type="pres">
      <dgm:prSet presAssocID="{58C66974-BC17-477A-AD88-8D4816635081}" presName="sibTrans" presStyleCnt="0"/>
      <dgm:spPr/>
    </dgm:pt>
    <dgm:pt modelId="{C0CA382E-502C-40DC-A1EF-56C137F9A723}" type="pres">
      <dgm:prSet presAssocID="{342A678A-1436-4226-A135-BC8C164597D7}" presName="node" presStyleLbl="node1" presStyleIdx="10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C408EB-AA39-417C-B731-35DB99CF25D5}" type="pres">
      <dgm:prSet presAssocID="{7A649C24-1B95-4077-AF82-980561FB3EC1}" presName="sibTrans" presStyleCnt="0"/>
      <dgm:spPr/>
    </dgm:pt>
    <dgm:pt modelId="{C323918A-E0A0-4DAF-AA2E-18B1ACD049A3}" type="pres">
      <dgm:prSet presAssocID="{481B86A2-E987-47B3-BE87-21A8C3CD9AE0}" presName="node" presStyleLbl="node1" presStyleIdx="11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78991-DDC9-45E7-ABDB-A7A720C61801}" type="pres">
      <dgm:prSet presAssocID="{37690C94-9EEB-4940-90FC-F15AE39D2188}" presName="sibTrans" presStyleCnt="0"/>
      <dgm:spPr/>
    </dgm:pt>
    <dgm:pt modelId="{D0D56D5F-421B-4B1B-9812-2C1026C2730A}" type="pres">
      <dgm:prSet presAssocID="{1332827F-0FE5-4CFE-B3E9-5F87ADCFCD23}" presName="node" presStyleLbl="node1" presStyleIdx="12" presStyleCnt="17" custScaleX="77908" custScaleY="100687" custLinFactNeighborX="-356" custLinFactNeighborY="-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C48A21-EA46-4DC1-A6FD-D6AD9C0E871A}" type="pres">
      <dgm:prSet presAssocID="{F68D615C-7402-4447-A71B-D3265352F5AD}" presName="sibTrans" presStyleCnt="0"/>
      <dgm:spPr/>
    </dgm:pt>
    <dgm:pt modelId="{CDC15BB8-6013-4BD9-BF3B-8C709B0A890A}" type="pres">
      <dgm:prSet presAssocID="{60555722-E85B-4C3E-956A-D39BC1879C83}" presName="node" presStyleLbl="node1" presStyleIdx="13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7EE3B6-8C64-460D-ADCA-C49465849CA8}" type="pres">
      <dgm:prSet presAssocID="{D4E589F6-A260-443A-8441-8D39B07F4B7F}" presName="sibTrans" presStyleCnt="0"/>
      <dgm:spPr/>
    </dgm:pt>
    <dgm:pt modelId="{15A0DBD7-BDA7-4B2B-8CCF-C099640B5E15}" type="pres">
      <dgm:prSet presAssocID="{F4EF690A-17EA-4201-A320-6AE47E3A6BEA}" presName="node" presStyleLbl="node1" presStyleIdx="14" presStyleCnt="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FA9C70-F693-48CC-B965-44694641AB23}" type="pres">
      <dgm:prSet presAssocID="{5062C144-0FFB-4233-AF39-B14272F5A31F}" presName="sibTrans" presStyleCnt="0"/>
      <dgm:spPr/>
    </dgm:pt>
    <dgm:pt modelId="{AA6FD88E-D437-4FDB-9BB2-72A45D33FD04}" type="pres">
      <dgm:prSet presAssocID="{03092F3B-85B2-4B42-889D-8951CC045C66}" presName="node" presStyleLbl="node1" presStyleIdx="15" presStyleCnt="17" custLinFactNeighborX="-2720" custLinFactNeighborY="-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BB83C8-B9E1-4D16-84A8-2E7E60B79C64}" type="pres">
      <dgm:prSet presAssocID="{BC8168BF-F23A-4D08-9DBF-CF8DD2DEDA8D}" presName="sibTrans" presStyleCnt="0"/>
      <dgm:spPr/>
    </dgm:pt>
    <dgm:pt modelId="{826154F8-C8E5-49B7-8512-BFFB4C0AB9BB}" type="pres">
      <dgm:prSet presAssocID="{5F144F00-A70E-4126-A5BE-40EC985A92BB}" presName="node" presStyleLbl="node1" presStyleIdx="16" presStyleCnt="17" custLinFactNeighborX="-2720" custLinFactNeighborY="-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8D7F6F-8201-46D1-8441-1361CC6FA441}" type="presOf" srcId="{60555722-E85B-4C3E-956A-D39BC1879C83}" destId="{CDC15BB8-6013-4BD9-BF3B-8C709B0A890A}" srcOrd="0" destOrd="0" presId="urn:microsoft.com/office/officeart/2005/8/layout/default#1"/>
    <dgm:cxn modelId="{5759372E-38F7-488F-A9EB-B3B1A8F3389E}" type="presOf" srcId="{DEE300CE-9A2F-40B5-BFA3-61C0651842DF}" destId="{F9C39669-CC77-4BF8-8447-3C3510DC90E0}" srcOrd="0" destOrd="0" presId="urn:microsoft.com/office/officeart/2005/8/layout/default#1"/>
    <dgm:cxn modelId="{791C117A-E3D3-48CD-BAFC-C33C543D0DA0}" srcId="{F422AD27-37F5-42B2-A204-ACEA4AA1BEE4}" destId="{60555722-E85B-4C3E-956A-D39BC1879C83}" srcOrd="13" destOrd="0" parTransId="{E8D3C33D-180A-46D9-AB2B-00B6204EB011}" sibTransId="{D4E589F6-A260-443A-8441-8D39B07F4B7F}"/>
    <dgm:cxn modelId="{064FF603-CB9C-4569-8810-C216C37F3230}" srcId="{F422AD27-37F5-42B2-A204-ACEA4AA1BEE4}" destId="{481B86A2-E987-47B3-BE87-21A8C3CD9AE0}" srcOrd="11" destOrd="0" parTransId="{F1436972-FC09-4A1B-BADD-E8AAF7C61BFC}" sibTransId="{37690C94-9EEB-4940-90FC-F15AE39D2188}"/>
    <dgm:cxn modelId="{562088C7-CA50-4860-8FCE-777682F12434}" type="presOf" srcId="{2AB8B1C6-E840-43B2-BEE3-6205983C63B1}" destId="{D69571CF-8AA4-440A-8AFF-9C26844AA707}" srcOrd="0" destOrd="0" presId="urn:microsoft.com/office/officeart/2005/8/layout/default#1"/>
    <dgm:cxn modelId="{5AA6826C-7489-4E49-B8A3-634D111E7017}" srcId="{F422AD27-37F5-42B2-A204-ACEA4AA1BEE4}" destId="{67DE4221-C9EC-42A5-B759-38420251F5AD}" srcOrd="4" destOrd="0" parTransId="{101AE442-21E6-4017-85C8-D16EB23F2E9D}" sibTransId="{56F820FE-8F39-42B0-9B4D-3F4D565E34C1}"/>
    <dgm:cxn modelId="{43B70F16-5EA0-4BF2-81B6-430BEFA0B84D}" type="presOf" srcId="{481B86A2-E987-47B3-BE87-21A8C3CD9AE0}" destId="{C323918A-E0A0-4DAF-AA2E-18B1ACD049A3}" srcOrd="0" destOrd="0" presId="urn:microsoft.com/office/officeart/2005/8/layout/default#1"/>
    <dgm:cxn modelId="{FA0D4CE4-5685-412A-9A3F-97C430C15AA6}" type="presOf" srcId="{4A408B64-B2FD-44DD-A591-D3ABD18DEE08}" destId="{45F9F26C-D471-460A-A418-BDCDC6C562F3}" srcOrd="0" destOrd="0" presId="urn:microsoft.com/office/officeart/2005/8/layout/default#1"/>
    <dgm:cxn modelId="{D96A7473-2576-44C8-A9D8-90843CF51A2B}" srcId="{F422AD27-37F5-42B2-A204-ACEA4AA1BEE4}" destId="{BB5F301D-55B6-48C5-B297-54CD217DB1F4}" srcOrd="1" destOrd="0" parTransId="{A2B54FA4-9D15-4AB4-BE97-5F0645812521}" sibTransId="{C6EFB2E5-BCC9-4F20-AB2B-CB98853CFFC3}"/>
    <dgm:cxn modelId="{EEEB152B-F795-4574-BDA6-AA02AC84ADFE}" srcId="{F422AD27-37F5-42B2-A204-ACEA4AA1BEE4}" destId="{5F144F00-A70E-4126-A5BE-40EC985A92BB}" srcOrd="16" destOrd="0" parTransId="{E725265C-9521-46B4-91D6-152282A8FEF0}" sibTransId="{6CFF1FAB-EF27-4E34-AB05-E3C0AF36A089}"/>
    <dgm:cxn modelId="{67259B5E-FB23-40ED-B350-535B5FD0CB4D}" type="presOf" srcId="{03092F3B-85B2-4B42-889D-8951CC045C66}" destId="{AA6FD88E-D437-4FDB-9BB2-72A45D33FD04}" srcOrd="0" destOrd="0" presId="urn:microsoft.com/office/officeart/2005/8/layout/default#1"/>
    <dgm:cxn modelId="{1704A398-FDCB-4510-9318-1BB473B45339}" type="presOf" srcId="{5F144F00-A70E-4126-A5BE-40EC985A92BB}" destId="{826154F8-C8E5-49B7-8512-BFFB4C0AB9BB}" srcOrd="0" destOrd="0" presId="urn:microsoft.com/office/officeart/2005/8/layout/default#1"/>
    <dgm:cxn modelId="{FAE3F74A-729C-4625-A060-A15AC651CB11}" srcId="{F422AD27-37F5-42B2-A204-ACEA4AA1BEE4}" destId="{BE27BB8B-36DD-42AB-AD76-D5253028677B}" srcOrd="8" destOrd="0" parTransId="{8179880C-270D-4658-99A3-94AD1C8E4E6C}" sibTransId="{AA5641EC-7D27-4633-A6D4-513D88C13483}"/>
    <dgm:cxn modelId="{E031C455-51AB-4D7F-BDF9-63C986AA3AE6}" srcId="{F422AD27-37F5-42B2-A204-ACEA4AA1BEE4}" destId="{03092F3B-85B2-4B42-889D-8951CC045C66}" srcOrd="15" destOrd="0" parTransId="{3FF0AB41-489F-4238-A7E4-4ED9878F993C}" sibTransId="{BC8168BF-F23A-4D08-9DBF-CF8DD2DEDA8D}"/>
    <dgm:cxn modelId="{15FDBEBE-E623-4E2D-9955-4DA652A79EC6}" type="presOf" srcId="{BE27BB8B-36DD-42AB-AD76-D5253028677B}" destId="{656E8887-369E-41A4-BDDA-7B7B11BF69E7}" srcOrd="0" destOrd="0" presId="urn:microsoft.com/office/officeart/2005/8/layout/default#1"/>
    <dgm:cxn modelId="{51D47C1A-D7AC-4BDD-9E90-9ECF22412F69}" srcId="{F422AD27-37F5-42B2-A204-ACEA4AA1BEE4}" destId="{7F4D05F4-D0D5-452A-9B5D-ADE15E1AFCC3}" srcOrd="0" destOrd="0" parTransId="{9C997C5C-644E-4D49-B22A-6B0947195427}" sibTransId="{00DBBED4-F4BE-4473-952C-41B9FA987E32}"/>
    <dgm:cxn modelId="{027E492E-B3B8-4955-8734-E3EAB3567543}" srcId="{F422AD27-37F5-42B2-A204-ACEA4AA1BEE4}" destId="{342A678A-1436-4226-A135-BC8C164597D7}" srcOrd="10" destOrd="0" parTransId="{233BFC04-3051-4D9F-B0B7-DE5C351F185C}" sibTransId="{7A649C24-1B95-4077-AF82-980561FB3EC1}"/>
    <dgm:cxn modelId="{B3E014E4-AB58-4008-BDF9-5FECCDA123D4}" srcId="{F422AD27-37F5-42B2-A204-ACEA4AA1BEE4}" destId="{1332827F-0FE5-4CFE-B3E9-5F87ADCFCD23}" srcOrd="12" destOrd="0" parTransId="{170BA95E-F475-43D0-AEAF-2287FC3AF807}" sibTransId="{F68D615C-7402-4447-A71B-D3265352F5AD}"/>
    <dgm:cxn modelId="{7DD38E22-1D7E-4712-99CC-286FE36484C9}" type="presOf" srcId="{7DEB573C-5B2A-421A-8282-4406555CEB8F}" destId="{CE79D31B-B935-4294-9021-5066262CB2AC}" srcOrd="0" destOrd="0" presId="urn:microsoft.com/office/officeart/2005/8/layout/default#1"/>
    <dgm:cxn modelId="{24299F70-52EE-45C4-9142-4FDC36E5B90D}" type="presOf" srcId="{7F4D05F4-D0D5-452A-9B5D-ADE15E1AFCC3}" destId="{A2E87E4A-4460-4D54-8E0C-13F3DD71CA1D}" srcOrd="0" destOrd="0" presId="urn:microsoft.com/office/officeart/2005/8/layout/default#1"/>
    <dgm:cxn modelId="{8BC838E6-D892-41CC-BAC5-E3AB0D37110C}" type="presOf" srcId="{1332827F-0FE5-4CFE-B3E9-5F87ADCFCD23}" destId="{D0D56D5F-421B-4B1B-9812-2C1026C2730A}" srcOrd="0" destOrd="0" presId="urn:microsoft.com/office/officeart/2005/8/layout/default#1"/>
    <dgm:cxn modelId="{23FA94E4-B80E-47E2-A60F-C64139F57739}" type="presOf" srcId="{BB5F301D-55B6-48C5-B297-54CD217DB1F4}" destId="{92FA53C3-6E46-4EBC-AB2A-EBE285FF5B72}" srcOrd="0" destOrd="0" presId="urn:microsoft.com/office/officeart/2005/8/layout/default#1"/>
    <dgm:cxn modelId="{1A6C2720-8686-47AA-9BA3-DA55C76EB3E4}" srcId="{F422AD27-37F5-42B2-A204-ACEA4AA1BEE4}" destId="{4A408B64-B2FD-44DD-A591-D3ABD18DEE08}" srcOrd="6" destOrd="0" parTransId="{9C68F7CF-D74B-4636-AD4B-06597FD60B28}" sibTransId="{4EC19CE9-8008-4F55-9BF4-F0CC3011F531}"/>
    <dgm:cxn modelId="{1E8495ED-7CF3-4BD9-80CA-A31E8ACDED5A}" srcId="{F422AD27-37F5-42B2-A204-ACEA4AA1BEE4}" destId="{7DEB573C-5B2A-421A-8282-4406555CEB8F}" srcOrd="2" destOrd="0" parTransId="{4A695E3C-152F-4D5B-B09B-7F6158AE5676}" sibTransId="{52F9E6A9-0769-42BF-AC22-2C81382C1A5E}"/>
    <dgm:cxn modelId="{E19C761B-9D37-49CF-9159-A6F269354101}" type="presOf" srcId="{EBC1E475-385A-421F-ADC2-84B63F956605}" destId="{E4ED2262-7982-4E38-80C8-6B0654D5132D}" srcOrd="0" destOrd="0" presId="urn:microsoft.com/office/officeart/2005/8/layout/default#1"/>
    <dgm:cxn modelId="{F641E963-3C97-445A-BD27-C231B14BA693}" srcId="{F422AD27-37F5-42B2-A204-ACEA4AA1BEE4}" destId="{EBC1E475-385A-421F-ADC2-84B63F956605}" srcOrd="7" destOrd="0" parTransId="{76DD9A96-5686-48F1-8BC1-BB87FD7B5CE7}" sibTransId="{70F60AE8-106F-44EF-BDE4-3BAEF8A07630}"/>
    <dgm:cxn modelId="{8529C57E-B2B7-44FC-965B-1842E74ADA3C}" type="presOf" srcId="{67DE4221-C9EC-42A5-B759-38420251F5AD}" destId="{1D51DDBF-3C13-489C-8362-0CE225E88ACA}" srcOrd="0" destOrd="0" presId="urn:microsoft.com/office/officeart/2005/8/layout/default#1"/>
    <dgm:cxn modelId="{77376965-537D-4B23-BD6E-0C2EC06D21E8}" type="presOf" srcId="{F4EF690A-17EA-4201-A320-6AE47E3A6BEA}" destId="{15A0DBD7-BDA7-4B2B-8CCF-C099640B5E15}" srcOrd="0" destOrd="0" presId="urn:microsoft.com/office/officeart/2005/8/layout/default#1"/>
    <dgm:cxn modelId="{55EE58A8-E02B-4DCC-A606-3F558368FC37}" type="presOf" srcId="{F422AD27-37F5-42B2-A204-ACEA4AA1BEE4}" destId="{AF78BE80-4061-4B48-80F0-21D64E9FBA7C}" srcOrd="0" destOrd="0" presId="urn:microsoft.com/office/officeart/2005/8/layout/default#1"/>
    <dgm:cxn modelId="{D4625B34-887B-4AED-AFE5-606DAED7D3C1}" type="presOf" srcId="{8038519F-E174-4B13-8140-E0A38F1F11E4}" destId="{C01321B8-23D4-4E04-81A8-53437FA3C8E6}" srcOrd="0" destOrd="0" presId="urn:microsoft.com/office/officeart/2005/8/layout/default#1"/>
    <dgm:cxn modelId="{1B6BB107-F245-43E0-B8D2-8860BA054047}" srcId="{F422AD27-37F5-42B2-A204-ACEA4AA1BEE4}" destId="{8038519F-E174-4B13-8140-E0A38F1F11E4}" srcOrd="3" destOrd="0" parTransId="{801AD2A4-6EF8-4A73-873C-24F657C5935A}" sibTransId="{64A5FCB4-3A61-4390-B59C-7D38CE3A821B}"/>
    <dgm:cxn modelId="{17EC2980-952C-4138-B181-64F151F0B820}" srcId="{F422AD27-37F5-42B2-A204-ACEA4AA1BEE4}" destId="{2AB8B1C6-E840-43B2-BEE3-6205983C63B1}" srcOrd="5" destOrd="0" parTransId="{11E649E1-A6E6-4846-9A4B-1454A784804D}" sibTransId="{C13D091D-50DF-4BB2-B5B5-3025A08BEC00}"/>
    <dgm:cxn modelId="{755B05C9-0E9C-4C4B-BB82-FA9A7C7B5BAE}" srcId="{F422AD27-37F5-42B2-A204-ACEA4AA1BEE4}" destId="{F4EF690A-17EA-4201-A320-6AE47E3A6BEA}" srcOrd="14" destOrd="0" parTransId="{AE2E0557-A418-4683-92F2-9C57BD07A45D}" sibTransId="{5062C144-0FFB-4233-AF39-B14272F5A31F}"/>
    <dgm:cxn modelId="{4BA2EB6C-9188-46A1-95C7-E295813FA159}" srcId="{F422AD27-37F5-42B2-A204-ACEA4AA1BEE4}" destId="{DEE300CE-9A2F-40B5-BFA3-61C0651842DF}" srcOrd="9" destOrd="0" parTransId="{23C23907-FF19-403F-BF1A-F4693A08D007}" sibTransId="{58C66974-BC17-477A-AD88-8D4816635081}"/>
    <dgm:cxn modelId="{BAEDE948-5626-48CB-A844-D527E98E4E13}" type="presOf" srcId="{342A678A-1436-4226-A135-BC8C164597D7}" destId="{C0CA382E-502C-40DC-A1EF-56C137F9A723}" srcOrd="0" destOrd="0" presId="urn:microsoft.com/office/officeart/2005/8/layout/default#1"/>
    <dgm:cxn modelId="{3BF6E39D-7F4E-490A-92C9-D3FB1272A83B}" type="presParOf" srcId="{AF78BE80-4061-4B48-80F0-21D64E9FBA7C}" destId="{A2E87E4A-4460-4D54-8E0C-13F3DD71CA1D}" srcOrd="0" destOrd="0" presId="urn:microsoft.com/office/officeart/2005/8/layout/default#1"/>
    <dgm:cxn modelId="{8D710704-0991-4C50-8B92-3DD87D7C60AC}" type="presParOf" srcId="{AF78BE80-4061-4B48-80F0-21D64E9FBA7C}" destId="{C73A107E-B6E3-4758-BB3C-04973B4EB965}" srcOrd="1" destOrd="0" presId="urn:microsoft.com/office/officeart/2005/8/layout/default#1"/>
    <dgm:cxn modelId="{2D08C0B0-430F-4C76-85A9-AE00A4EE1AA8}" type="presParOf" srcId="{AF78BE80-4061-4B48-80F0-21D64E9FBA7C}" destId="{92FA53C3-6E46-4EBC-AB2A-EBE285FF5B72}" srcOrd="2" destOrd="0" presId="urn:microsoft.com/office/officeart/2005/8/layout/default#1"/>
    <dgm:cxn modelId="{8D399327-03AD-499C-8489-8417E6B478EC}" type="presParOf" srcId="{AF78BE80-4061-4B48-80F0-21D64E9FBA7C}" destId="{CC18A7FD-5679-4ADF-99DC-A09D5B02282C}" srcOrd="3" destOrd="0" presId="urn:microsoft.com/office/officeart/2005/8/layout/default#1"/>
    <dgm:cxn modelId="{9C75636B-2AD4-4E57-AAA4-CEEC38CA7C0B}" type="presParOf" srcId="{AF78BE80-4061-4B48-80F0-21D64E9FBA7C}" destId="{CE79D31B-B935-4294-9021-5066262CB2AC}" srcOrd="4" destOrd="0" presId="urn:microsoft.com/office/officeart/2005/8/layout/default#1"/>
    <dgm:cxn modelId="{D5223BCB-1410-4B01-B560-045626999C95}" type="presParOf" srcId="{AF78BE80-4061-4B48-80F0-21D64E9FBA7C}" destId="{E1233D49-02F7-4998-B8F3-6277C3B70F94}" srcOrd="5" destOrd="0" presId="urn:microsoft.com/office/officeart/2005/8/layout/default#1"/>
    <dgm:cxn modelId="{89574F4F-0BC0-4C52-B501-493B7A8BFBB6}" type="presParOf" srcId="{AF78BE80-4061-4B48-80F0-21D64E9FBA7C}" destId="{C01321B8-23D4-4E04-81A8-53437FA3C8E6}" srcOrd="6" destOrd="0" presId="urn:microsoft.com/office/officeart/2005/8/layout/default#1"/>
    <dgm:cxn modelId="{A2AA402B-E74B-4D2C-BB28-48173870E587}" type="presParOf" srcId="{AF78BE80-4061-4B48-80F0-21D64E9FBA7C}" destId="{AD5793DE-FD83-44F3-9BB8-80BCBC1F0186}" srcOrd="7" destOrd="0" presId="urn:microsoft.com/office/officeart/2005/8/layout/default#1"/>
    <dgm:cxn modelId="{93512B52-B141-42C2-A1DD-0AA483C9488B}" type="presParOf" srcId="{AF78BE80-4061-4B48-80F0-21D64E9FBA7C}" destId="{1D51DDBF-3C13-489C-8362-0CE225E88ACA}" srcOrd="8" destOrd="0" presId="urn:microsoft.com/office/officeart/2005/8/layout/default#1"/>
    <dgm:cxn modelId="{C4923B64-CE5E-4526-9349-776CA95368EA}" type="presParOf" srcId="{AF78BE80-4061-4B48-80F0-21D64E9FBA7C}" destId="{6620D960-9ED9-4809-8DC4-3980429D2256}" srcOrd="9" destOrd="0" presId="urn:microsoft.com/office/officeart/2005/8/layout/default#1"/>
    <dgm:cxn modelId="{BD4AB6A3-BA37-48FA-8191-7C6E73FEA5AB}" type="presParOf" srcId="{AF78BE80-4061-4B48-80F0-21D64E9FBA7C}" destId="{D69571CF-8AA4-440A-8AFF-9C26844AA707}" srcOrd="10" destOrd="0" presId="urn:microsoft.com/office/officeart/2005/8/layout/default#1"/>
    <dgm:cxn modelId="{026F55E3-CCC5-402F-90B4-3952DF4AA9FE}" type="presParOf" srcId="{AF78BE80-4061-4B48-80F0-21D64E9FBA7C}" destId="{B6AB6369-332E-4CBF-BE91-E54116A10132}" srcOrd="11" destOrd="0" presId="urn:microsoft.com/office/officeart/2005/8/layout/default#1"/>
    <dgm:cxn modelId="{9C3A9F59-D25F-4A90-9595-A3F7AB85ACED}" type="presParOf" srcId="{AF78BE80-4061-4B48-80F0-21D64E9FBA7C}" destId="{45F9F26C-D471-460A-A418-BDCDC6C562F3}" srcOrd="12" destOrd="0" presId="urn:microsoft.com/office/officeart/2005/8/layout/default#1"/>
    <dgm:cxn modelId="{8D1A42A8-A4B4-4F33-8C41-E4F563577249}" type="presParOf" srcId="{AF78BE80-4061-4B48-80F0-21D64E9FBA7C}" destId="{59258606-34E6-4E13-B5F9-48ED48DC2159}" srcOrd="13" destOrd="0" presId="urn:microsoft.com/office/officeart/2005/8/layout/default#1"/>
    <dgm:cxn modelId="{D4CAE355-C270-46E9-B4E2-567C90FD3774}" type="presParOf" srcId="{AF78BE80-4061-4B48-80F0-21D64E9FBA7C}" destId="{E4ED2262-7982-4E38-80C8-6B0654D5132D}" srcOrd="14" destOrd="0" presId="urn:microsoft.com/office/officeart/2005/8/layout/default#1"/>
    <dgm:cxn modelId="{B25CDE8B-FAE2-497E-92E8-FFF34B080B19}" type="presParOf" srcId="{AF78BE80-4061-4B48-80F0-21D64E9FBA7C}" destId="{27F2B87F-2D9B-4B98-A71C-D7F644BDBF5F}" srcOrd="15" destOrd="0" presId="urn:microsoft.com/office/officeart/2005/8/layout/default#1"/>
    <dgm:cxn modelId="{1BAEBF61-A3E5-4A93-87B7-ADCF1138DA02}" type="presParOf" srcId="{AF78BE80-4061-4B48-80F0-21D64E9FBA7C}" destId="{656E8887-369E-41A4-BDDA-7B7B11BF69E7}" srcOrd="16" destOrd="0" presId="urn:microsoft.com/office/officeart/2005/8/layout/default#1"/>
    <dgm:cxn modelId="{7F529EBF-54D6-4FC2-8700-20E954082FD2}" type="presParOf" srcId="{AF78BE80-4061-4B48-80F0-21D64E9FBA7C}" destId="{6C483A21-BF1A-4157-83CD-9C4C45BE0F9C}" srcOrd="17" destOrd="0" presId="urn:microsoft.com/office/officeart/2005/8/layout/default#1"/>
    <dgm:cxn modelId="{1891572D-923F-4FDD-809E-23617DF9EE21}" type="presParOf" srcId="{AF78BE80-4061-4B48-80F0-21D64E9FBA7C}" destId="{F9C39669-CC77-4BF8-8447-3C3510DC90E0}" srcOrd="18" destOrd="0" presId="urn:microsoft.com/office/officeart/2005/8/layout/default#1"/>
    <dgm:cxn modelId="{43F0F220-B7D8-4857-8B24-FA5A09B64A4E}" type="presParOf" srcId="{AF78BE80-4061-4B48-80F0-21D64E9FBA7C}" destId="{8DC810A1-6A15-4175-BD36-9A0111558500}" srcOrd="19" destOrd="0" presId="urn:microsoft.com/office/officeart/2005/8/layout/default#1"/>
    <dgm:cxn modelId="{C403D4BF-DDAC-49FD-A542-C9B0AEE3E52F}" type="presParOf" srcId="{AF78BE80-4061-4B48-80F0-21D64E9FBA7C}" destId="{C0CA382E-502C-40DC-A1EF-56C137F9A723}" srcOrd="20" destOrd="0" presId="urn:microsoft.com/office/officeart/2005/8/layout/default#1"/>
    <dgm:cxn modelId="{A60B8D49-788F-44D6-AA21-A07C77ECDE48}" type="presParOf" srcId="{AF78BE80-4061-4B48-80F0-21D64E9FBA7C}" destId="{A8C408EB-AA39-417C-B731-35DB99CF25D5}" srcOrd="21" destOrd="0" presId="urn:microsoft.com/office/officeart/2005/8/layout/default#1"/>
    <dgm:cxn modelId="{4FAA54AA-F468-4EFE-BE66-65A29B75274B}" type="presParOf" srcId="{AF78BE80-4061-4B48-80F0-21D64E9FBA7C}" destId="{C323918A-E0A0-4DAF-AA2E-18B1ACD049A3}" srcOrd="22" destOrd="0" presId="urn:microsoft.com/office/officeart/2005/8/layout/default#1"/>
    <dgm:cxn modelId="{75FA8D85-6048-4047-B712-F801C7D7B627}" type="presParOf" srcId="{AF78BE80-4061-4B48-80F0-21D64E9FBA7C}" destId="{A3378991-DDC9-45E7-ABDB-A7A720C61801}" srcOrd="23" destOrd="0" presId="urn:microsoft.com/office/officeart/2005/8/layout/default#1"/>
    <dgm:cxn modelId="{019EAEFE-5AD0-478E-B82D-C6B26D82B050}" type="presParOf" srcId="{AF78BE80-4061-4B48-80F0-21D64E9FBA7C}" destId="{D0D56D5F-421B-4B1B-9812-2C1026C2730A}" srcOrd="24" destOrd="0" presId="urn:microsoft.com/office/officeart/2005/8/layout/default#1"/>
    <dgm:cxn modelId="{D39D7177-ADA7-4040-B994-6A009DB81778}" type="presParOf" srcId="{AF78BE80-4061-4B48-80F0-21D64E9FBA7C}" destId="{C7C48A21-EA46-4DC1-A6FD-D6AD9C0E871A}" srcOrd="25" destOrd="0" presId="urn:microsoft.com/office/officeart/2005/8/layout/default#1"/>
    <dgm:cxn modelId="{2DF796DC-095E-488A-9EF1-5AD3F635E6E8}" type="presParOf" srcId="{AF78BE80-4061-4B48-80F0-21D64E9FBA7C}" destId="{CDC15BB8-6013-4BD9-BF3B-8C709B0A890A}" srcOrd="26" destOrd="0" presId="urn:microsoft.com/office/officeart/2005/8/layout/default#1"/>
    <dgm:cxn modelId="{9885920D-AAD2-464B-B5D2-CE36FED40909}" type="presParOf" srcId="{AF78BE80-4061-4B48-80F0-21D64E9FBA7C}" destId="{747EE3B6-8C64-460D-ADCA-C49465849CA8}" srcOrd="27" destOrd="0" presId="urn:microsoft.com/office/officeart/2005/8/layout/default#1"/>
    <dgm:cxn modelId="{D48D1959-D117-4DC0-AF1D-A4604C99708F}" type="presParOf" srcId="{AF78BE80-4061-4B48-80F0-21D64E9FBA7C}" destId="{15A0DBD7-BDA7-4B2B-8CCF-C099640B5E15}" srcOrd="28" destOrd="0" presId="urn:microsoft.com/office/officeart/2005/8/layout/default#1"/>
    <dgm:cxn modelId="{1458BFC9-A220-4B31-8AEF-D75843E3C1D9}" type="presParOf" srcId="{AF78BE80-4061-4B48-80F0-21D64E9FBA7C}" destId="{7FFA9C70-F693-48CC-B965-44694641AB23}" srcOrd="29" destOrd="0" presId="urn:microsoft.com/office/officeart/2005/8/layout/default#1"/>
    <dgm:cxn modelId="{DEA8854C-E09A-4A21-AF53-87BBAF85511E}" type="presParOf" srcId="{AF78BE80-4061-4B48-80F0-21D64E9FBA7C}" destId="{AA6FD88E-D437-4FDB-9BB2-72A45D33FD04}" srcOrd="30" destOrd="0" presId="urn:microsoft.com/office/officeart/2005/8/layout/default#1"/>
    <dgm:cxn modelId="{A2BCF81F-5D39-46C1-92A9-846419B9FD4A}" type="presParOf" srcId="{AF78BE80-4061-4B48-80F0-21D64E9FBA7C}" destId="{E7BB83C8-B9E1-4D16-84A8-2E7E60B79C64}" srcOrd="31" destOrd="0" presId="urn:microsoft.com/office/officeart/2005/8/layout/default#1"/>
    <dgm:cxn modelId="{D8E09F59-EC40-47F5-A4B9-383DF7289BCC}" type="presParOf" srcId="{AF78BE80-4061-4B48-80F0-21D64E9FBA7C}" destId="{826154F8-C8E5-49B7-8512-BFFB4C0AB9BB}" srcOrd="3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E87E4A-4460-4D54-8E0C-13F3DD71CA1D}">
      <dsp:nvSpPr>
        <dsp:cNvPr id="0" name=""/>
        <dsp:cNvSpPr/>
      </dsp:nvSpPr>
      <dsp:spPr>
        <a:xfrm>
          <a:off x="360031" y="216023"/>
          <a:ext cx="2021201" cy="11645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accent2">
                  <a:lumMod val="75000"/>
                </a:schemeClr>
              </a:solidFill>
            </a:rPr>
            <a:t>Исторический факультет – 55</a:t>
          </a:r>
          <a:endParaRPr lang="ru-RU" sz="13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60031" y="216023"/>
        <a:ext cx="2021201" cy="1164557"/>
      </dsp:txXfrm>
    </dsp:sp>
    <dsp:sp modelId="{92FA53C3-6E46-4EBC-AB2A-EBE285FF5B72}">
      <dsp:nvSpPr>
        <dsp:cNvPr id="0" name=""/>
        <dsp:cNvSpPr/>
      </dsp:nvSpPr>
      <dsp:spPr>
        <a:xfrm>
          <a:off x="2448270" y="216023"/>
          <a:ext cx="1978083" cy="11673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accent2">
                  <a:lumMod val="75000"/>
                </a:schemeClr>
              </a:solidFill>
            </a:rPr>
            <a:t>Юридический факультет - 64</a:t>
          </a:r>
          <a:endParaRPr lang="ru-RU" sz="13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2448270" y="216023"/>
        <a:ext cx="1978083" cy="1167341"/>
      </dsp:txXfrm>
    </dsp:sp>
    <dsp:sp modelId="{CE79D31B-B935-4294-9021-5066262CB2AC}">
      <dsp:nvSpPr>
        <dsp:cNvPr id="0" name=""/>
        <dsp:cNvSpPr/>
      </dsp:nvSpPr>
      <dsp:spPr>
        <a:xfrm>
          <a:off x="4608514" y="216023"/>
          <a:ext cx="1665784" cy="1070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accent2">
                  <a:lumMod val="75000"/>
                </a:schemeClr>
              </a:solidFill>
            </a:rPr>
            <a:t>Факультет физики, математики, информатики - 171</a:t>
          </a:r>
          <a:endParaRPr lang="ru-RU" sz="13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608514" y="216023"/>
        <a:ext cx="1665784" cy="1070740"/>
      </dsp:txXfrm>
    </dsp:sp>
    <dsp:sp modelId="{C01321B8-23D4-4E04-81A8-53437FA3C8E6}">
      <dsp:nvSpPr>
        <dsp:cNvPr id="0" name=""/>
        <dsp:cNvSpPr/>
      </dsp:nvSpPr>
      <dsp:spPr>
        <a:xfrm>
          <a:off x="6408717" y="216028"/>
          <a:ext cx="1803258" cy="10913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accent2">
                  <a:lumMod val="75000"/>
                </a:schemeClr>
              </a:solidFill>
            </a:rPr>
            <a:t>Филологический факультет - 58</a:t>
          </a:r>
          <a:endParaRPr lang="ru-RU" sz="13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6408717" y="216028"/>
        <a:ext cx="1803258" cy="1091376"/>
      </dsp:txXfrm>
    </dsp:sp>
    <dsp:sp modelId="{1D51DDBF-3C13-489C-8362-0CE225E88ACA}">
      <dsp:nvSpPr>
        <dsp:cNvPr id="0" name=""/>
        <dsp:cNvSpPr/>
      </dsp:nvSpPr>
      <dsp:spPr>
        <a:xfrm>
          <a:off x="0" y="1468571"/>
          <a:ext cx="1913365" cy="10618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accent2">
                  <a:lumMod val="75000"/>
                </a:schemeClr>
              </a:solidFill>
            </a:rPr>
            <a:t>Естественно-географический факультет  - 109</a:t>
          </a:r>
          <a:endParaRPr lang="ru-RU" sz="1300" b="0" kern="1200" dirty="0" smtClean="0">
            <a:solidFill>
              <a:schemeClr val="accent2">
                <a:lumMod val="75000"/>
              </a:schemeClr>
            </a:solidFill>
          </a:endParaRPr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0" y="1468571"/>
        <a:ext cx="1913365" cy="1061829"/>
      </dsp:txXfrm>
    </dsp:sp>
    <dsp:sp modelId="{D69571CF-8AA4-440A-8AFF-9C26844AA707}">
      <dsp:nvSpPr>
        <dsp:cNvPr id="0" name=""/>
        <dsp:cNvSpPr/>
      </dsp:nvSpPr>
      <dsp:spPr>
        <a:xfrm>
          <a:off x="2090909" y="1468571"/>
          <a:ext cx="1897206" cy="10858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accent2">
                  <a:lumMod val="75000"/>
                </a:schemeClr>
              </a:solidFill>
            </a:rPr>
            <a:t>Факультет педагогики и психологии - 39</a:t>
          </a:r>
          <a:endParaRPr lang="ru-RU" sz="13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2090909" y="1468571"/>
        <a:ext cx="1897206" cy="1085807"/>
      </dsp:txXfrm>
    </dsp:sp>
    <dsp:sp modelId="{45F9F26C-D471-460A-A418-BDCDC6C562F3}">
      <dsp:nvSpPr>
        <dsp:cNvPr id="0" name=""/>
        <dsp:cNvSpPr/>
      </dsp:nvSpPr>
      <dsp:spPr>
        <a:xfrm>
          <a:off x="4248473" y="1478144"/>
          <a:ext cx="2073191" cy="1077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accent2">
                  <a:lumMod val="75000"/>
                </a:schemeClr>
              </a:solidFill>
            </a:rPr>
            <a:t>Факультет иностранных языков - 90</a:t>
          </a:r>
          <a:endParaRPr lang="ru-RU" sz="13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248473" y="1478144"/>
        <a:ext cx="2073191" cy="1077426"/>
      </dsp:txXfrm>
    </dsp:sp>
    <dsp:sp modelId="{E4ED2262-7982-4E38-80C8-6B0654D5132D}">
      <dsp:nvSpPr>
        <dsp:cNvPr id="0" name=""/>
        <dsp:cNvSpPr/>
      </dsp:nvSpPr>
      <dsp:spPr>
        <a:xfrm>
          <a:off x="6552727" y="1478148"/>
          <a:ext cx="1876080" cy="10876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accent2">
                  <a:lumMod val="75000"/>
                </a:schemeClr>
              </a:solidFill>
            </a:rPr>
            <a:t>Художественно-графический факультет - 35</a:t>
          </a:r>
          <a:endParaRPr lang="ru-RU" sz="13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6552727" y="1478148"/>
        <a:ext cx="1876080" cy="1087670"/>
      </dsp:txXfrm>
    </dsp:sp>
    <dsp:sp modelId="{656E8887-369E-41A4-BDDA-7B7B11BF69E7}">
      <dsp:nvSpPr>
        <dsp:cNvPr id="0" name=""/>
        <dsp:cNvSpPr/>
      </dsp:nvSpPr>
      <dsp:spPr>
        <a:xfrm>
          <a:off x="53491" y="2871466"/>
          <a:ext cx="1633874" cy="980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0" kern="1200" dirty="0" smtClean="0">
              <a:solidFill>
                <a:schemeClr val="accent2">
                  <a:lumMod val="75000"/>
                </a:schemeClr>
              </a:solidFill>
            </a:rPr>
            <a:t>Индустриально-педагогический факультет -  31</a:t>
          </a:r>
          <a:endParaRPr lang="ru-RU" sz="1300" b="1" i="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53491" y="2871466"/>
        <a:ext cx="1633874" cy="980324"/>
      </dsp:txXfrm>
    </dsp:sp>
    <dsp:sp modelId="{F9C39669-CC77-4BF8-8447-3C3510DC90E0}">
      <dsp:nvSpPr>
        <dsp:cNvPr id="0" name=""/>
        <dsp:cNvSpPr/>
      </dsp:nvSpPr>
      <dsp:spPr>
        <a:xfrm>
          <a:off x="1850754" y="2871466"/>
          <a:ext cx="1633874" cy="980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0" kern="1200" dirty="0" smtClean="0">
              <a:solidFill>
                <a:schemeClr val="accent2">
                  <a:lumMod val="75000"/>
                </a:schemeClr>
              </a:solidFill>
            </a:rPr>
            <a:t>Факультет физической культуры и спорта - 38</a:t>
          </a:r>
          <a:endParaRPr lang="ru-RU" sz="1300" b="1" i="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1850754" y="2871466"/>
        <a:ext cx="1633874" cy="980324"/>
      </dsp:txXfrm>
    </dsp:sp>
    <dsp:sp modelId="{C0CA382E-502C-40DC-A1EF-56C137F9A723}">
      <dsp:nvSpPr>
        <dsp:cNvPr id="0" name=""/>
        <dsp:cNvSpPr/>
      </dsp:nvSpPr>
      <dsp:spPr>
        <a:xfrm>
          <a:off x="3648016" y="2871466"/>
          <a:ext cx="1633874" cy="980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0" kern="1200" dirty="0" smtClean="0">
              <a:solidFill>
                <a:schemeClr val="accent2">
                  <a:lumMod val="75000"/>
                </a:schemeClr>
              </a:solidFill>
            </a:rPr>
            <a:t>Дефектологический факультет - 35</a:t>
          </a:r>
          <a:endParaRPr lang="ru-RU" sz="1300" b="1" i="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648016" y="2871466"/>
        <a:ext cx="1633874" cy="980324"/>
      </dsp:txXfrm>
    </dsp:sp>
    <dsp:sp modelId="{C323918A-E0A0-4DAF-AA2E-18B1ACD049A3}">
      <dsp:nvSpPr>
        <dsp:cNvPr id="0" name=""/>
        <dsp:cNvSpPr/>
      </dsp:nvSpPr>
      <dsp:spPr>
        <a:xfrm>
          <a:off x="5445278" y="2871466"/>
          <a:ext cx="1633874" cy="980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0" kern="1200" dirty="0" smtClean="0">
              <a:solidFill>
                <a:schemeClr val="accent2">
                  <a:lumMod val="75000"/>
                </a:schemeClr>
              </a:solidFill>
            </a:rPr>
            <a:t>Институт экономики и управления - 69</a:t>
          </a:r>
          <a:endParaRPr lang="ru-RU" sz="1300" b="1" i="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5445278" y="2871466"/>
        <a:ext cx="1633874" cy="980324"/>
      </dsp:txXfrm>
    </dsp:sp>
    <dsp:sp modelId="{D0D56D5F-421B-4B1B-9812-2C1026C2730A}">
      <dsp:nvSpPr>
        <dsp:cNvPr id="0" name=""/>
        <dsp:cNvSpPr/>
      </dsp:nvSpPr>
      <dsp:spPr>
        <a:xfrm>
          <a:off x="7236724" y="2863776"/>
          <a:ext cx="1272919" cy="9870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0" kern="1200" dirty="0" smtClean="0">
              <a:solidFill>
                <a:schemeClr val="accent2">
                  <a:lumMod val="75000"/>
                </a:schemeClr>
              </a:solidFill>
            </a:rPr>
            <a:t>Факультет искусств и арт-педагогики - 21</a:t>
          </a:r>
          <a:endParaRPr lang="ru-RU" sz="1300" b="1" i="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7236724" y="2863776"/>
        <a:ext cx="1272919" cy="987059"/>
      </dsp:txXfrm>
    </dsp:sp>
    <dsp:sp modelId="{CDC15BB8-6013-4BD9-BF3B-8C709B0A890A}">
      <dsp:nvSpPr>
        <dsp:cNvPr id="0" name=""/>
        <dsp:cNvSpPr/>
      </dsp:nvSpPr>
      <dsp:spPr>
        <a:xfrm>
          <a:off x="771645" y="4018546"/>
          <a:ext cx="1633874" cy="980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0" kern="1200" dirty="0" smtClean="0">
              <a:solidFill>
                <a:schemeClr val="accent2">
                  <a:lumMod val="75000"/>
                </a:schemeClr>
              </a:solidFill>
            </a:rPr>
            <a:t>Факультет теологии и религиоведения - 8</a:t>
          </a:r>
          <a:endParaRPr lang="ru-RU" sz="1300" b="1" i="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771645" y="4018546"/>
        <a:ext cx="1633874" cy="980324"/>
      </dsp:txXfrm>
    </dsp:sp>
    <dsp:sp modelId="{15A0DBD7-BDA7-4B2B-8CCF-C099640B5E15}">
      <dsp:nvSpPr>
        <dsp:cNvPr id="0" name=""/>
        <dsp:cNvSpPr/>
      </dsp:nvSpPr>
      <dsp:spPr>
        <a:xfrm>
          <a:off x="2568907" y="4018546"/>
          <a:ext cx="1633874" cy="980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0" kern="1200" dirty="0" smtClean="0">
              <a:solidFill>
                <a:schemeClr val="accent2">
                  <a:lumMod val="75000"/>
                </a:schemeClr>
              </a:solidFill>
            </a:rPr>
            <a:t>Факультет философии и социологии - 25</a:t>
          </a:r>
          <a:endParaRPr lang="ru-RU" sz="1300" b="1" i="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2568907" y="4018546"/>
        <a:ext cx="1633874" cy="980324"/>
      </dsp:txXfrm>
    </dsp:sp>
    <dsp:sp modelId="{AA6FD88E-D437-4FDB-9BB2-72A45D33FD04}">
      <dsp:nvSpPr>
        <dsp:cNvPr id="0" name=""/>
        <dsp:cNvSpPr/>
      </dsp:nvSpPr>
      <dsp:spPr>
        <a:xfrm>
          <a:off x="4321728" y="4014223"/>
          <a:ext cx="1633874" cy="980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0" kern="1200" dirty="0" smtClean="0">
              <a:solidFill>
                <a:schemeClr val="accent2">
                  <a:lumMod val="75000"/>
                </a:schemeClr>
              </a:solidFill>
            </a:rPr>
            <a:t>Кафедра социальной работы -3</a:t>
          </a:r>
          <a:endParaRPr lang="ru-RU" sz="1300" b="1" i="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321728" y="4014223"/>
        <a:ext cx="1633874" cy="980324"/>
      </dsp:txXfrm>
    </dsp:sp>
    <dsp:sp modelId="{826154F8-C8E5-49B7-8512-BFFB4C0AB9BB}">
      <dsp:nvSpPr>
        <dsp:cNvPr id="0" name=""/>
        <dsp:cNvSpPr/>
      </dsp:nvSpPr>
      <dsp:spPr>
        <a:xfrm>
          <a:off x="6118990" y="4014223"/>
          <a:ext cx="1633874" cy="980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0" kern="1200" dirty="0" smtClean="0">
              <a:solidFill>
                <a:schemeClr val="accent2">
                  <a:lumMod val="75000"/>
                </a:schemeClr>
              </a:solidFill>
            </a:rPr>
            <a:t>Колледж коммерции, технологий и сервиса - 98</a:t>
          </a:r>
          <a:endParaRPr lang="ru-RU" sz="1300" b="1" i="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6118990" y="4014223"/>
        <a:ext cx="1633874" cy="9803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8CE21-9681-4DB2-AD4E-3BAE678D409B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7C455-EB3A-4284-9B84-936FFB36C3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6760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7C455-EB3A-4284-9B84-936FFB36C30C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8755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77A4-6723-436B-9D03-B3A9686C1AF1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BB85-0052-470D-B993-E66B837A0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77A4-6723-436B-9D03-B3A9686C1AF1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BB85-0052-470D-B993-E66B837A0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77A4-6723-436B-9D03-B3A9686C1AF1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BB85-0052-470D-B993-E66B837A0DB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77A4-6723-436B-9D03-B3A9686C1AF1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BB85-0052-470D-B993-E66B837A0D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77A4-6723-436B-9D03-B3A9686C1AF1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BB85-0052-470D-B993-E66B837A0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77A4-6723-436B-9D03-B3A9686C1AF1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BB85-0052-470D-B993-E66B837A0D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77A4-6723-436B-9D03-B3A9686C1AF1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BB85-0052-470D-B993-E66B837A0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77A4-6723-436B-9D03-B3A9686C1AF1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BB85-0052-470D-B993-E66B837A0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77A4-6723-436B-9D03-B3A9686C1AF1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BB85-0052-470D-B993-E66B837A0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77A4-6723-436B-9D03-B3A9686C1AF1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BB85-0052-470D-B993-E66B837A0D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77A4-6723-436B-9D03-B3A9686C1AF1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BB85-0052-470D-B993-E66B837A0D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AE477A4-6723-436B-9D03-B3A9686C1AF1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69BBB85-0052-470D-B993-E66B837A0D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02624" cy="1512168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мониторинга, контроля качества образовательной деятельности</a:t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анкетирования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4216" y="3933056"/>
            <a:ext cx="7776864" cy="2520280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 ПЕРВОКУРСНИКОВ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г. 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:\Users\selizneva_se\Desktop\pages_08.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764704"/>
            <a:ext cx="16002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3577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КАК ВЫ ОЦЕНИВАЕТЕ РАБОТУ СТОЛОВОЙ И БУФЕТОВ КГУ?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 ПЯТИБАЛЛЬНОЙ ШКАЛЕ) 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0" y="1196752"/>
          <a:ext cx="8656320" cy="4484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31425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ИСПЫТЫВАЛИ ЛИ ВЫ ТРУДНОСТИ В АДАПТАЦИИ К СТУДЕНЧЕСКОЙ ЖИЗНИ?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55576" y="1556792"/>
          <a:ext cx="784887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97270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8328"/>
            <a:ext cx="8147248" cy="1002440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УКАЖИТЕ ПРОБЛЕМУ, КОТОРАЯ ДЛЯ ВАС ОКАЗАЛАСЬ НАИБОЛЕЕ ОСТРОЙ (УКАЖИТЕ НЕ БОЛЕЕ 3-Х ПРОБЛЕМ)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51520" y="1052736"/>
          <a:ext cx="878497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289327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ЧТО ВАМ ПОМОГЛО (ПОМОГАЕТ) АДАПТИРОВАТЬСЯ К ОБУЧЕНИЮ? (УКАЖИТЕ НЕ БОЛЕЕ 3-Х ПОЗИЦИЙ)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67544" y="1331595"/>
          <a:ext cx="8352928" cy="4194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34339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ОЦЕНИТЕ ОФИЦИАЛЬНЫЙ САЙТ УНИВЕРСИТЕТА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67544" y="1340768"/>
          <a:ext cx="828092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00700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ГДЕ ВЫ В НАСТОЯЩИЙ МОМЕНТ ПРОЖИВАЕТЕ?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67544" y="1196752"/>
          <a:ext cx="8208912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17809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КАКИЕ ПЛАТНЫЕ ДОПОЛНИТЕЛЬНЫЕ ОБРАЗОВАТЕЛЬНЫЕ УСЛУГИ ВЫ ХОТЕЛИ БЫ ПОЛУЧАТЬ В УНИВЕРСИТЕТЕ? (УКАЖИТЕ ЛЮБОЕ КОЛИЧЕСТВО)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83568" y="1355406"/>
          <a:ext cx="7848872" cy="5313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56399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1" y="1844824"/>
            <a:ext cx="8136904" cy="428133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проблемы адаптации первокурсников в университете.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Выяснить результативность различных видов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профориентационной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качество работы приемной комиссии.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 проходило с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25.10.21 по 03.11.21.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Респондент – обучающийся 1 курса очной формы обучения (бакалавр, специалист).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респондентов –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949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чел. (из 1126 чел.) 84 –%.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/>
              <a:t>Цель анкетирования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242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20489199"/>
              </p:ext>
            </p:extLst>
          </p:nvPr>
        </p:nvGraphicFramePr>
        <p:xfrm>
          <a:off x="179512" y="1268760"/>
          <a:ext cx="8568952" cy="52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06090"/>
          </a:xfrm>
          <a:noFill/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РАСПРЕДЕЛЕНИЕ РЕСПОНДЕНТОВ ПО ФАКУЛЬТЕТАМ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39107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УКАЖИТЕ ПРИЧИНУ, КОТОРАЯ В НАИБОЛЬШЕЙ СТЕПЕНИ ПОВЛИЯЛА НА ВАШ ВЫБОР КГУ В КАЧЕСТВЕ ВУЗА, В КОТОРОМ ВЫ ХОТЕЛИ УЧИТЬСЯ? (УКАЖИТЕ НЕ БОЛЕЕ 3-Х ПРИЧИН)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79512" y="1412776"/>
          <a:ext cx="87129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17632" cy="1252728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ЧТО СТАЛО ДЛЯ ВАС ОСНОВНЫМ ИСТОЧНИКОМ ИНФОРМАЦИИ О КГУ? (УКАЖИТЕ НЕ БОЛЕЕ 3-Х ИСТОЧНИКОВ)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21244341"/>
              </p:ext>
            </p:extLst>
          </p:nvPr>
        </p:nvGraphicFramePr>
        <p:xfrm>
          <a:off x="179512" y="1412776"/>
          <a:ext cx="8705468" cy="4042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07504" y="1323022"/>
          <a:ext cx="8856984" cy="4211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996919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43625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КАКИЕ МЕРОПРИЯТИЯ, ПРОВОДИМЫЕ В КГУ ВЫ ПОСЕЩАЛИ ДО ПОСТУПЛЕНИЯ В УНИВЕРСИТЕТ?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23528" y="1316354"/>
          <a:ext cx="8568952" cy="4704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13042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КАК ВЫ ОЦЕНИВАЕТЕ РАБОТУ ПРИЕМНОЙ КОМИССИИ КГУ?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39102" y="1868804"/>
          <a:ext cx="8265795" cy="4008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50410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ПЕРВЫЕ НЕДЕЛИ ОБУЧЕНИЯ ОСНОВНЫМ ИСТОЧНИКОМ ИНФОРМАЦИИ О ВУЗЕ ДЛЯ ВАС ЯВЛЯЛСЯ (ИСЬ) 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51520" y="1412776"/>
          <a:ext cx="864096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61933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ВЫ ОЦЕНИВАЕТЕ РАБОТУ БИБЛИОТЕКИ КГУ?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ПЯТИБАЛЛЬНОЙ ШКАЛЕ) 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52450" y="1243965"/>
          <a:ext cx="8039100" cy="4370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19737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1136</TotalTime>
  <Words>347</Words>
  <Application>Microsoft Office PowerPoint</Application>
  <PresentationFormat>Экран (4:3)</PresentationFormat>
  <Paragraphs>62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  Отдел мониторинга, контроля качества образовательной деятельности  Результаты анкетирования  </vt:lpstr>
      <vt:lpstr>Цель анкетирования</vt:lpstr>
      <vt:lpstr>РАСПРЕДЕЛЕНИЕ РЕСПОНДЕНТОВ ПО ФАКУЛЬТЕТАМ</vt:lpstr>
      <vt:lpstr>УКАЖИТЕ ПРИЧИНУ, КОТОРАЯ В НАИБОЛЬШЕЙ СТЕПЕНИ ПОВЛИЯЛА НА ВАШ ВЫБОР КГУ В КАЧЕСТВЕ ВУЗА, В КОТОРОМ ВЫ ХОТЕЛИ УЧИТЬСЯ? (УКАЖИТЕ НЕ БОЛЕЕ 3-Х ПРИЧИН)</vt:lpstr>
      <vt:lpstr>ЧТО СТАЛО ДЛЯ ВАС ОСНОВНЫМ ИСТОЧНИКОМ ИНФОРМАЦИИ О КГУ? (УКАЖИТЕ НЕ БОЛЕЕ 3-Х ИСТОЧНИКОВ)</vt:lpstr>
      <vt:lpstr>КАКИЕ МЕРОПРИЯТИЯ, ПРОВОДИМЫЕ В КГУ ВЫ ПОСЕЩАЛИ ДО ПОСТУПЛЕНИЯ В УНИВЕРСИТЕТ?</vt:lpstr>
      <vt:lpstr>КАК ВЫ ОЦЕНИВАЕТЕ РАБОТУ ПРИЕМНОЙ КОМИССИИ КГУ?</vt:lpstr>
      <vt:lpstr>В ПЕРВЫЕ НЕДЕЛИ ОБУЧЕНИЯ ОСНОВНЫМ ИСТОЧНИКОМ ИНФОРМАЦИИ О ВУЗЕ ДЛЯ ВАС ЯВЛЯЛСЯ (ИСЬ) </vt:lpstr>
      <vt:lpstr>КАК ВЫ ОЦЕНИВАЕТЕ РАБОТУ БИБЛИОТЕКИ КГУ?  (ПО ПЯТИБАЛЛЬНОЙ ШКАЛЕ) </vt:lpstr>
      <vt:lpstr>КАК ВЫ ОЦЕНИВАЕТЕ РАБОТУ СТОЛОВОЙ И БУФЕТОВ КГУ?  (ПО ПЯТИБАЛЛЬНОЙ ШКАЛЕ) </vt:lpstr>
      <vt:lpstr>ИСПЫТЫВАЛИ ЛИ ВЫ ТРУДНОСТИ В АДАПТАЦИИ К СТУДЕНЧЕСКОЙ ЖИЗНИ?</vt:lpstr>
      <vt:lpstr>УКАЖИТЕ ПРОБЛЕМУ, КОТОРАЯ ДЛЯ ВАС ОКАЗАЛАСЬ НАИБОЛЕЕ ОСТРОЙ (УКАЖИТЕ НЕ БОЛЕЕ 3-Х ПРОБЛЕМ)</vt:lpstr>
      <vt:lpstr>ЧТО ВАМ ПОМОГЛО (ПОМОГАЕТ) АДАПТИРОВАТЬСЯ К ОБУЧЕНИЮ? (УКАЖИТЕ НЕ БОЛЕЕ 3-Х ПОЗИЦИЙ)</vt:lpstr>
      <vt:lpstr>ОЦЕНИТЕ ОФИЦИАЛЬНЫЙ САЙТ УНИВЕРСИТЕТА</vt:lpstr>
      <vt:lpstr>ГДЕ ВЫ В НАСТОЯЩИЙ МОМЕНТ ПРОЖИВАЕТЕ?</vt:lpstr>
      <vt:lpstr>КАКИЕ ПЛАТНЫЕ ДОПОЛНИТЕЛЬНЫЕ ОБРАЗОВАТЕЛЬНЫЕ УСЛУГИ ВЫ ХОТЕЛИ БЫ ПОЛУЧАТЬ В УНИВЕРСИТЕТЕ? (УКАЖИТЕ ЛЮБОЕ КОЛИЧЕСТВО)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Отдел мониторинга, контроля качества образовательной деятельности Результаты анкетирования</dc:title>
  <dc:creator>selizneva_se</dc:creator>
  <cp:lastModifiedBy>selezneva_su</cp:lastModifiedBy>
  <cp:revision>93</cp:revision>
  <dcterms:created xsi:type="dcterms:W3CDTF">2019-10-21T11:16:43Z</dcterms:created>
  <dcterms:modified xsi:type="dcterms:W3CDTF">2021-11-16T12:10:37Z</dcterms:modified>
</cp:coreProperties>
</file>