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charts/chart18.xml" ContentType="application/vnd.openxmlformats-officedocument.drawingml.char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75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8" r:id="rId12"/>
    <p:sldId id="279" r:id="rId13"/>
    <p:sldId id="270" r:id="rId14"/>
    <p:sldId id="271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B5E5"/>
    <a:srgbClr val="60606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75" autoAdjust="0"/>
  </p:normalViewPr>
  <p:slideViewPr>
    <p:cSldViewPr>
      <p:cViewPr varScale="1">
        <p:scale>
          <a:sx n="110" d="100"/>
          <a:sy n="110" d="100"/>
        </p:scale>
        <p:origin x="-20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40;&#1085;&#1082;&#1077;&#1090;&#1080;&#1088;&#1086;&#1074;&#1072;&#1085;&#1080;&#1077;%20&#1074;&#1099;&#1087;&#1091;&#1089;&#1082;&#1085;&#1080;&#1082;&#1086;&#107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40;&#1085;&#1082;&#1077;&#1090;&#1080;&#1088;&#1086;&#1074;&#1072;&#1085;&#1080;&#1077;%20&#1074;&#1099;&#1087;&#1091;&#1089;&#1082;&#1085;&#1080;&#1082;&#1086;&#1074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40;&#1085;&#1082;&#1077;&#1090;&#1080;&#1088;&#1086;&#1074;&#1072;&#1085;&#1080;&#1077;%20&#1074;&#1099;&#1087;&#1091;&#1089;&#1082;&#1085;&#1080;&#1082;&#1086;&#1074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40;&#1085;&#1082;&#1077;&#1090;&#1080;&#1088;&#1086;&#1074;&#1072;&#1085;&#1080;&#1077;%20&#1074;&#1099;&#1087;&#1091;&#1089;&#1082;&#1085;&#1080;&#1082;&#1086;&#1074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40;&#1085;&#1082;&#1077;&#1090;&#1080;&#1088;&#1086;&#1074;&#1072;&#1085;&#1080;&#1077;%20&#1074;&#1099;&#1087;&#1091;&#1089;&#1082;&#1085;&#1080;&#1082;&#1086;&#1074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40;&#1085;&#1082;&#1077;&#1090;&#1080;&#1088;&#1086;&#1074;&#1072;&#1085;&#1080;&#1077;%20&#1074;&#1099;&#1087;&#1091;&#1089;&#1082;&#1085;&#1080;&#1082;&#1086;&#107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izneva_se\Desktop\&#1040;&#1085;&#1082;&#1077;&#1090;&#1080;&#1088;&#1086;&#1074;&#1072;&#1085;&#1080;&#1077;%20&#1074;&#1099;&#1087;&#1091;&#1089;&#1082;&#1085;&#1080;&#1082;&#1086;&#1074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lezneva_su\Desktop\&#1056;&#1040;&#1041;&#1054;&#1063;&#1048;&#1049;%20&#1057;&#1058;&#1054;&#1051;\&#1040;&#1053;&#1050;&#1045;&#1058;&#1048;&#1056;&#1054;&#1042;&#1040;&#1053;&#1048;&#1045;\&#1040;&#1085;&#1082;&#1077;&#1090;&#1080;&#1088;&#1086;&#1074;&#1072;&#1085;&#1080;&#1077;%202021\&#1076;&#1080;&#1072;&#1075;&#1088;&#1072;&#1084;&#1084;&#1099;%20&#1074;&#1099;&#1087;&#1091;&#1089;&#1082;&#1085;&#1080;&#1082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0.18448013077312753"/>
          <c:y val="6.2499861907811129E-2"/>
          <c:w val="0.43980729382511446"/>
          <c:h val="0.84413391009469363"/>
        </c:manualLayout>
      </c:layout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73172376479255896"/>
          <c:y val="0.16058243529221014"/>
          <c:w val="0.17412418842381547"/>
          <c:h val="0.74632752108833433"/>
        </c:manualLayout>
      </c:layout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plotArea>
      <c:layout>
        <c:manualLayout>
          <c:layoutTarget val="inner"/>
          <c:xMode val="edge"/>
          <c:yMode val="edge"/>
          <c:x val="9.375212966800224E-2"/>
          <c:y val="0.10977865037311428"/>
          <c:w val="0.51171150481189853"/>
          <c:h val="0.77314814814814925"/>
        </c:manualLayout>
      </c:layout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1854308836395455"/>
          <c:y val="0.13696959755030663"/>
          <c:w val="0.36479024496937884"/>
          <c:h val="0.6982830271216095"/>
        </c:manualLayout>
      </c:layout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1">
            <a:lumMod val="60000"/>
            <a:lumOff val="40000"/>
          </a:schemeClr>
        </a:solidFill>
        <a:ln>
          <a:solidFill>
            <a:srgbClr val="0070C0"/>
          </a:solidFill>
        </a:ln>
      </c:spPr>
    </c:floor>
    <c:plotArea>
      <c:layout>
        <c:manualLayout>
          <c:layoutTarget val="inner"/>
          <c:xMode val="edge"/>
          <c:yMode val="edge"/>
          <c:x val="1.9132269617101395E-2"/>
          <c:y val="1.4604479283722616E-3"/>
          <c:w val="0.89237769877420958"/>
          <c:h val="0.71212545375938796"/>
        </c:manualLayout>
      </c:layout>
      <c:bar3DChart>
        <c:barDir val="col"/>
        <c:grouping val="clustered"/>
        <c:shape val="cylinder"/>
        <c:axId val="123958400"/>
        <c:axId val="123959936"/>
        <c:axId val="0"/>
      </c:bar3DChart>
      <c:catAx>
        <c:axId val="12395840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959936"/>
        <c:crosses val="autoZero"/>
        <c:auto val="1"/>
        <c:lblAlgn val="ctr"/>
        <c:lblOffset val="100"/>
      </c:catAx>
      <c:valAx>
        <c:axId val="123959936"/>
        <c:scaling>
          <c:orientation val="minMax"/>
        </c:scaling>
        <c:delete val="1"/>
        <c:axPos val="l"/>
        <c:numFmt formatCode="General" sourceLinked="1"/>
        <c:tickLblPos val="none"/>
        <c:crossAx val="123958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329188291248063"/>
          <c:y val="0.54022617705500842"/>
          <c:w val="0.10166899445035207"/>
          <c:h val="0.1566342355403138"/>
        </c:manualLayout>
      </c:layout>
      <c:spPr>
        <a:ln>
          <a:noFill/>
        </a:ln>
      </c:spPr>
      <c:txPr>
        <a:bodyPr/>
        <a:lstStyle/>
        <a:p>
          <a:pPr>
            <a:defRPr sz="11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AngAx val="1"/>
    </c:view3D>
    <c:floor>
      <c:spPr>
        <a:solidFill>
          <a:schemeClr val="accent3">
            <a:lumMod val="60000"/>
            <a:lumOff val="40000"/>
          </a:schemeClr>
        </a:solidFill>
      </c:spPr>
    </c:floor>
    <c:plotArea>
      <c:layout>
        <c:manualLayout>
          <c:layoutTarget val="inner"/>
          <c:xMode val="edge"/>
          <c:yMode val="edge"/>
          <c:x val="1.644120521448655E-2"/>
          <c:y val="0"/>
          <c:w val="0.89941348324762327"/>
          <c:h val="0.88827842919403932"/>
        </c:manualLayout>
      </c:layout>
      <c:bar3DChart>
        <c:barDir val="col"/>
        <c:grouping val="clustered"/>
        <c:ser>
          <c:idx val="0"/>
          <c:order val="0"/>
          <c:tx>
            <c:strRef>
              <c:f>Лист5!$B$2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Лист5!$A$3:$A$7</c:f>
              <c:strCache>
                <c:ptCount val="5"/>
                <c:pt idx="0">
                  <c:v>Не знаю</c:v>
                </c:pt>
                <c:pt idx="1">
                  <c:v>Частично не соответствуют</c:v>
                </c:pt>
                <c:pt idx="2">
                  <c:v>Не соответствуют</c:v>
                </c:pt>
                <c:pt idx="3">
                  <c:v>Полностью соответствуют</c:v>
                </c:pt>
                <c:pt idx="4">
                  <c:v>Частично соответствуют</c:v>
                </c:pt>
              </c:strCache>
            </c:strRef>
          </c:cat>
          <c:val>
            <c:numRef>
              <c:f>Лист5!$B$3:$B$7</c:f>
              <c:numCache>
                <c:formatCode>General</c:formatCode>
                <c:ptCount val="5"/>
                <c:pt idx="0">
                  <c:v>5.8</c:v>
                </c:pt>
                <c:pt idx="1">
                  <c:v>8.2000000000000011</c:v>
                </c:pt>
                <c:pt idx="2">
                  <c:v>6.5</c:v>
                </c:pt>
                <c:pt idx="3">
                  <c:v>34.4</c:v>
                </c:pt>
                <c:pt idx="4">
                  <c:v>45.1</c:v>
                </c:pt>
              </c:numCache>
            </c:numRef>
          </c:val>
        </c:ser>
        <c:ser>
          <c:idx val="1"/>
          <c:order val="1"/>
          <c:tx>
            <c:strRef>
              <c:f>Лист5!$C$2</c:f>
              <c:strCache>
                <c:ptCount val="1"/>
                <c:pt idx="0">
                  <c:v>2019-2020</c:v>
                </c:pt>
              </c:strCache>
            </c:strRef>
          </c:tx>
          <c:dLbls>
            <c:dLbl>
              <c:idx val="0"/>
              <c:layout>
                <c:manualLayout>
                  <c:x val="5.9786200779951039E-3"/>
                  <c:y val="-2.9893100389975541E-3"/>
                </c:manualLayout>
              </c:layout>
              <c:showVal val="1"/>
            </c:dLbl>
            <c:dLbl>
              <c:idx val="2"/>
              <c:layout>
                <c:manualLayout>
                  <c:x val="7.4732750974938868E-3"/>
                  <c:y val="-5.9786200779951039E-3"/>
                </c:manualLayout>
              </c:layout>
              <c:showVal val="1"/>
            </c:dLbl>
            <c:dLbl>
              <c:idx val="3"/>
              <c:layout>
                <c:manualLayout>
                  <c:x val="2.9893100389975541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Лист5!$A$3:$A$7</c:f>
              <c:strCache>
                <c:ptCount val="5"/>
                <c:pt idx="0">
                  <c:v>Не знаю</c:v>
                </c:pt>
                <c:pt idx="1">
                  <c:v>Частично не соответствуют</c:v>
                </c:pt>
                <c:pt idx="2">
                  <c:v>Не соответствуют</c:v>
                </c:pt>
                <c:pt idx="3">
                  <c:v>Полностью соответствуют</c:v>
                </c:pt>
                <c:pt idx="4">
                  <c:v>Частично соответствуют</c:v>
                </c:pt>
              </c:strCache>
            </c:strRef>
          </c:cat>
          <c:val>
            <c:numRef>
              <c:f>Лист5!$C$3:$C$7</c:f>
              <c:numCache>
                <c:formatCode>General</c:formatCode>
                <c:ptCount val="5"/>
                <c:pt idx="0">
                  <c:v>8.2000000000000011</c:v>
                </c:pt>
                <c:pt idx="1">
                  <c:v>8.8000000000000007</c:v>
                </c:pt>
                <c:pt idx="2">
                  <c:v>12</c:v>
                </c:pt>
                <c:pt idx="3">
                  <c:v>28.5</c:v>
                </c:pt>
                <c:pt idx="4">
                  <c:v>42.6</c:v>
                </c:pt>
              </c:numCache>
            </c:numRef>
          </c:val>
        </c:ser>
        <c:ser>
          <c:idx val="2"/>
          <c:order val="2"/>
          <c:tx>
            <c:strRef>
              <c:f>Лист5!$D$2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0"/>
              <c:layout>
                <c:manualLayout>
                  <c:x val="7.4731574081222689E-3"/>
                  <c:y val="5.9786200779951039E-3"/>
                </c:manualLayout>
              </c:layout>
              <c:showVal val="1"/>
            </c:dLbl>
            <c:dLbl>
              <c:idx val="2"/>
              <c:layout>
                <c:manualLayout>
                  <c:x val="4.4839650584963288E-3"/>
                  <c:y val="-8.9679301169926576E-3"/>
                </c:manualLayout>
              </c:layout>
              <c:showVal val="1"/>
            </c:dLbl>
            <c:dLbl>
              <c:idx val="4"/>
              <c:layout>
                <c:manualLayout>
                  <c:x val="2.9893100389975541E-3"/>
                  <c:y val="2.9893100389975541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Лист5!$A$3:$A$7</c:f>
              <c:strCache>
                <c:ptCount val="5"/>
                <c:pt idx="0">
                  <c:v>Не знаю</c:v>
                </c:pt>
                <c:pt idx="1">
                  <c:v>Частично не соответствуют</c:v>
                </c:pt>
                <c:pt idx="2">
                  <c:v>Не соответствуют</c:v>
                </c:pt>
                <c:pt idx="3">
                  <c:v>Полностью соответствуют</c:v>
                </c:pt>
                <c:pt idx="4">
                  <c:v>Частично соответствуют</c:v>
                </c:pt>
              </c:strCache>
            </c:strRef>
          </c:cat>
          <c:val>
            <c:numRef>
              <c:f>Лист5!$D$3:$D$7</c:f>
              <c:numCache>
                <c:formatCode>General</c:formatCode>
                <c:ptCount val="5"/>
                <c:pt idx="0">
                  <c:v>6.9</c:v>
                </c:pt>
                <c:pt idx="1">
                  <c:v>9.2000000000000011</c:v>
                </c:pt>
                <c:pt idx="2">
                  <c:v>7.8</c:v>
                </c:pt>
                <c:pt idx="3">
                  <c:v>33.4</c:v>
                </c:pt>
                <c:pt idx="4">
                  <c:v>42.7</c:v>
                </c:pt>
              </c:numCache>
            </c:numRef>
          </c:val>
        </c:ser>
        <c:ser>
          <c:idx val="3"/>
          <c:order val="3"/>
          <c:tx>
            <c:strRef>
              <c:f>Лист5!$E$2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9893100389975541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4839650584963288E-3"/>
                  <c:y val="-5.9786200779951039E-3"/>
                </c:manualLayout>
              </c:layout>
              <c:showVal val="1"/>
            </c:dLbl>
            <c:dLbl>
              <c:idx val="2"/>
              <c:layout>
                <c:manualLayout>
                  <c:x val="8.9679301169926576E-3"/>
                  <c:y val="5.9786200779951039E-3"/>
                </c:manualLayout>
              </c:layout>
              <c:showVal val="1"/>
            </c:dLbl>
            <c:dLbl>
              <c:idx val="3"/>
              <c:layout>
                <c:manualLayout>
                  <c:x val="8.9679301169926576E-3"/>
                  <c:y val="-2.9893100389975541E-3"/>
                </c:manualLayout>
              </c:layout>
              <c:showVal val="1"/>
            </c:dLbl>
            <c:dLbl>
              <c:idx val="4"/>
              <c:layout>
                <c:manualLayout>
                  <c:x val="5.9786200779951039E-3"/>
                  <c:y val="-5.978620077995097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Лист5!$A$3:$A$7</c:f>
              <c:strCache>
                <c:ptCount val="5"/>
                <c:pt idx="0">
                  <c:v>Не знаю</c:v>
                </c:pt>
                <c:pt idx="1">
                  <c:v>Частично не соответствуют</c:v>
                </c:pt>
                <c:pt idx="2">
                  <c:v>Не соответствуют</c:v>
                </c:pt>
                <c:pt idx="3">
                  <c:v>Полностью соответствуют</c:v>
                </c:pt>
                <c:pt idx="4">
                  <c:v>Частично соответствуют</c:v>
                </c:pt>
              </c:strCache>
            </c:strRef>
          </c:cat>
          <c:val>
            <c:numRef>
              <c:f>Лист5!$E$3:$E$7</c:f>
              <c:numCache>
                <c:formatCode>General</c:formatCode>
                <c:ptCount val="5"/>
                <c:pt idx="0">
                  <c:v>7.6</c:v>
                </c:pt>
                <c:pt idx="1">
                  <c:v>8</c:v>
                </c:pt>
                <c:pt idx="2">
                  <c:v>9</c:v>
                </c:pt>
                <c:pt idx="3">
                  <c:v>30.3</c:v>
                </c:pt>
                <c:pt idx="4">
                  <c:v>45.1</c:v>
                </c:pt>
              </c:numCache>
            </c:numRef>
          </c:val>
        </c:ser>
        <c:shape val="cylinder"/>
        <c:axId val="124078336"/>
        <c:axId val="124100608"/>
        <c:axId val="0"/>
      </c:bar3DChart>
      <c:catAx>
        <c:axId val="124078336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100608"/>
        <c:crosses val="autoZero"/>
        <c:auto val="1"/>
        <c:lblAlgn val="ctr"/>
        <c:lblOffset val="100"/>
      </c:catAx>
      <c:valAx>
        <c:axId val="124100608"/>
        <c:scaling>
          <c:orientation val="minMax"/>
        </c:scaling>
        <c:delete val="1"/>
        <c:axPos val="l"/>
        <c:numFmt formatCode="General" sourceLinked="1"/>
        <c:tickLblPos val="none"/>
        <c:crossAx val="1240783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09153126112163"/>
          <c:y val="0.72960350568353105"/>
          <c:w val="8.7929848660883381E-2"/>
          <c:h val="0.228019355328747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8480533683289583E-2"/>
          <c:y val="0.14330986428962506"/>
          <c:w val="0.62826253626191453"/>
          <c:h val="0.74789381793307386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77980337984067793"/>
          <c:y val="0.1921785909824254"/>
          <c:w val="0.1661030529078602"/>
          <c:h val="0.55671611913665986"/>
        </c:manualLayout>
      </c:layout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3">
            <a:lumMod val="60000"/>
            <a:lumOff val="40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Лист6!$B$2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Лист6!$A$3:$A$6</c:f>
              <c:strCache>
                <c:ptCount val="4"/>
                <c:pt idx="0">
                  <c:v>0-25%</c:v>
                </c:pt>
                <c:pt idx="1">
                  <c:v>76-100%</c:v>
                </c:pt>
                <c:pt idx="2">
                  <c:v>26-50%</c:v>
                </c:pt>
                <c:pt idx="3">
                  <c:v>51-75%</c:v>
                </c:pt>
              </c:strCache>
            </c:strRef>
          </c:cat>
          <c:val>
            <c:numRef>
              <c:f>Лист6!$B$3:$B$6</c:f>
              <c:numCache>
                <c:formatCode>General</c:formatCode>
                <c:ptCount val="4"/>
                <c:pt idx="0">
                  <c:v>8.4</c:v>
                </c:pt>
                <c:pt idx="1">
                  <c:v>23.5</c:v>
                </c:pt>
                <c:pt idx="2">
                  <c:v>24.1</c:v>
                </c:pt>
                <c:pt idx="3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Лист6!$C$2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3.0408502313021566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7.6021255782553789E-3"/>
                  <c:y val="-6.532196011142799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Лист6!$A$3:$A$6</c:f>
              <c:strCache>
                <c:ptCount val="4"/>
                <c:pt idx="0">
                  <c:v>0-25%</c:v>
                </c:pt>
                <c:pt idx="1">
                  <c:v>76-100%</c:v>
                </c:pt>
                <c:pt idx="2">
                  <c:v>26-50%</c:v>
                </c:pt>
                <c:pt idx="3">
                  <c:v>51-75%</c:v>
                </c:pt>
              </c:strCache>
            </c:strRef>
          </c:cat>
          <c:val>
            <c:numRef>
              <c:f>Лист6!$C$3:$C$6</c:f>
              <c:numCache>
                <c:formatCode>General</c:formatCode>
                <c:ptCount val="4"/>
                <c:pt idx="0">
                  <c:v>15.9</c:v>
                </c:pt>
                <c:pt idx="1">
                  <c:v>17.7</c:v>
                </c:pt>
                <c:pt idx="2">
                  <c:v>29.6</c:v>
                </c:pt>
                <c:pt idx="3">
                  <c:v>36.700000000000003</c:v>
                </c:pt>
              </c:numCache>
            </c:numRef>
          </c:val>
        </c:ser>
        <c:ser>
          <c:idx val="2"/>
          <c:order val="2"/>
          <c:tx>
            <c:strRef>
              <c:f>Лист6!$D$2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0"/>
              <c:layout>
                <c:manualLayout>
                  <c:x val="1.2163400925208612E-2"/>
                  <c:y val="-1.9596588033428401E-2"/>
                </c:manualLayout>
              </c:layout>
              <c:showVal val="1"/>
            </c:dLbl>
            <c:dLbl>
              <c:idx val="2"/>
              <c:layout>
                <c:manualLayout>
                  <c:x val="7.6021255782553789E-3"/>
                  <c:y val="9.7982940167141968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Лист6!$A$3:$A$6</c:f>
              <c:strCache>
                <c:ptCount val="4"/>
                <c:pt idx="0">
                  <c:v>0-25%</c:v>
                </c:pt>
                <c:pt idx="1">
                  <c:v>76-100%</c:v>
                </c:pt>
                <c:pt idx="2">
                  <c:v>26-50%</c:v>
                </c:pt>
                <c:pt idx="3">
                  <c:v>51-75%</c:v>
                </c:pt>
              </c:strCache>
            </c:strRef>
          </c:cat>
          <c:val>
            <c:numRef>
              <c:f>Лист6!$D$3:$D$6</c:f>
              <c:numCache>
                <c:formatCode>General</c:formatCode>
                <c:ptCount val="4"/>
                <c:pt idx="0">
                  <c:v>10.6</c:v>
                </c:pt>
                <c:pt idx="1">
                  <c:v>19.600000000000001</c:v>
                </c:pt>
                <c:pt idx="2">
                  <c:v>27.7</c:v>
                </c:pt>
                <c:pt idx="3">
                  <c:v>42.2</c:v>
                </c:pt>
              </c:numCache>
            </c:numRef>
          </c:val>
        </c:ser>
        <c:ser>
          <c:idx val="3"/>
          <c:order val="3"/>
          <c:tx>
            <c:strRef>
              <c:f>Лист6!$E$2</c:f>
              <c:strCache>
                <c:ptCount val="1"/>
                <c:pt idx="0">
                  <c:v>2021-2022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9.1225506939064723E-3"/>
                  <c:y val="-9.7982940167141968E-3"/>
                </c:manualLayout>
              </c:layout>
              <c:showVal val="1"/>
            </c:dLbl>
            <c:dLbl>
              <c:idx val="1"/>
              <c:layout>
                <c:manualLayout>
                  <c:x val="7.6021255782553789E-3"/>
                  <c:y val="-3.266098005571341E-3"/>
                </c:manualLayout>
              </c:layout>
              <c:showVal val="1"/>
            </c:dLbl>
            <c:dLbl>
              <c:idx val="2"/>
              <c:layout>
                <c:manualLayout>
                  <c:x val="6.0817004626043149E-3"/>
                  <c:y val="-2.9394882050142585E-2"/>
                </c:manualLayout>
              </c:layout>
              <c:showVal val="1"/>
            </c:dLbl>
            <c:dLbl>
              <c:idx val="3"/>
              <c:layout>
                <c:manualLayout>
                  <c:x val="1.21634009252085E-2"/>
                  <c:y val="-6.532196011142799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Лист6!$A$3:$A$6</c:f>
              <c:strCache>
                <c:ptCount val="4"/>
                <c:pt idx="0">
                  <c:v>0-25%</c:v>
                </c:pt>
                <c:pt idx="1">
                  <c:v>76-100%</c:v>
                </c:pt>
                <c:pt idx="2">
                  <c:v>26-50%</c:v>
                </c:pt>
                <c:pt idx="3">
                  <c:v>51-75%</c:v>
                </c:pt>
              </c:strCache>
            </c:strRef>
          </c:cat>
          <c:val>
            <c:numRef>
              <c:f>Лист6!$E$3:$E$6</c:f>
              <c:numCache>
                <c:formatCode>General</c:formatCode>
                <c:ptCount val="4"/>
                <c:pt idx="0">
                  <c:v>10.1</c:v>
                </c:pt>
                <c:pt idx="1">
                  <c:v>18.600000000000001</c:v>
                </c:pt>
                <c:pt idx="2">
                  <c:v>32.5</c:v>
                </c:pt>
                <c:pt idx="3">
                  <c:v>38.800000000000004</c:v>
                </c:pt>
              </c:numCache>
            </c:numRef>
          </c:val>
        </c:ser>
        <c:shape val="box"/>
        <c:axId val="124170624"/>
        <c:axId val="124172160"/>
        <c:axId val="0"/>
      </c:bar3DChart>
      <c:catAx>
        <c:axId val="12417062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172160"/>
        <c:crosses val="autoZero"/>
        <c:auto val="1"/>
        <c:lblAlgn val="ctr"/>
        <c:lblOffset val="100"/>
      </c:catAx>
      <c:valAx>
        <c:axId val="124172160"/>
        <c:scaling>
          <c:orientation val="minMax"/>
        </c:scaling>
        <c:delete val="1"/>
        <c:axPos val="l"/>
        <c:numFmt formatCode="General" sourceLinked="1"/>
        <c:tickLblPos val="none"/>
        <c:crossAx val="1241706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9044724082947212"/>
          <c:y val="0.73788354791854405"/>
          <c:w val="8.944589124267463E-2"/>
          <c:h val="0.2362422693774768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Лист7!$B$2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Лист7!$A$3:$A$6</c:f>
              <c:strCache>
                <c:ptCount val="4"/>
                <c:pt idx="0">
                  <c:v>Экзамен (зачет) в форме 
защиты учебного проекта</c:v>
                </c:pt>
                <c:pt idx="1">
                  <c:v>Экзамен (зачет) в письменной форме, 
включая тестирование 
на бумажной насителе</c:v>
                </c:pt>
                <c:pt idx="2">
                  <c:v>On-line - тестирование
</c:v>
                </c:pt>
                <c:pt idx="3">
                  <c:v>Традиционный экзамен (зачет) 
в форме устного собеседования</c:v>
                </c:pt>
              </c:strCache>
            </c:strRef>
          </c:cat>
          <c:val>
            <c:numRef>
              <c:f>Лист7!$B$3:$B$6</c:f>
              <c:numCache>
                <c:formatCode>General</c:formatCode>
                <c:ptCount val="4"/>
                <c:pt idx="0">
                  <c:v>17.399999999999999</c:v>
                </c:pt>
                <c:pt idx="1">
                  <c:v>23.2</c:v>
                </c:pt>
                <c:pt idx="2">
                  <c:v>10.1</c:v>
                </c:pt>
                <c:pt idx="3">
                  <c:v>49.2</c:v>
                </c:pt>
              </c:numCache>
            </c:numRef>
          </c:val>
        </c:ser>
        <c:ser>
          <c:idx val="1"/>
          <c:order val="1"/>
          <c:tx>
            <c:strRef>
              <c:f>Лист7!$C$2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Лист7!$A$3:$A$6</c:f>
              <c:strCache>
                <c:ptCount val="4"/>
                <c:pt idx="0">
                  <c:v>Экзамен (зачет) в форме 
защиты учебного проекта</c:v>
                </c:pt>
                <c:pt idx="1">
                  <c:v>Экзамен (зачет) в письменной форме, 
включая тестирование 
на бумажной насителе</c:v>
                </c:pt>
                <c:pt idx="2">
                  <c:v>On-line - тестирование
</c:v>
                </c:pt>
                <c:pt idx="3">
                  <c:v>Традиционный экзамен (зачет) 
в форме устного собеседования</c:v>
                </c:pt>
              </c:strCache>
            </c:strRef>
          </c:cat>
          <c:val>
            <c:numRef>
              <c:f>Лист7!$C$3:$C$6</c:f>
              <c:numCache>
                <c:formatCode>0</c:formatCode>
                <c:ptCount val="4"/>
                <c:pt idx="0" formatCode="General">
                  <c:v>18.8</c:v>
                </c:pt>
                <c:pt idx="1">
                  <c:v>24</c:v>
                </c:pt>
                <c:pt idx="2" formatCode="General">
                  <c:v>13.7</c:v>
                </c:pt>
                <c:pt idx="3" formatCode="General">
                  <c:v>43.5</c:v>
                </c:pt>
              </c:numCache>
            </c:numRef>
          </c:val>
        </c:ser>
        <c:ser>
          <c:idx val="2"/>
          <c:order val="2"/>
          <c:tx>
            <c:strRef>
              <c:f>Лист7!$D$2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Лист7!$A$3:$A$6</c:f>
              <c:strCache>
                <c:ptCount val="4"/>
                <c:pt idx="0">
                  <c:v>Экзамен (зачет) в форме 
защиты учебного проекта</c:v>
                </c:pt>
                <c:pt idx="1">
                  <c:v>Экзамен (зачет) в письменной форме, 
включая тестирование 
на бумажной насителе</c:v>
                </c:pt>
                <c:pt idx="2">
                  <c:v>On-line - тестирование
</c:v>
                </c:pt>
                <c:pt idx="3">
                  <c:v>Традиционный экзамен (зачет) 
в форме устного собеседования</c:v>
                </c:pt>
              </c:strCache>
            </c:strRef>
          </c:cat>
          <c:val>
            <c:numRef>
              <c:f>Лист7!$D$3:$D$6</c:f>
              <c:numCache>
                <c:formatCode>General</c:formatCode>
                <c:ptCount val="4"/>
                <c:pt idx="0">
                  <c:v>15.7</c:v>
                </c:pt>
                <c:pt idx="1">
                  <c:v>22.7</c:v>
                </c:pt>
                <c:pt idx="2">
                  <c:v>21.1</c:v>
                </c:pt>
                <c:pt idx="3">
                  <c:v>40.5</c:v>
                </c:pt>
              </c:numCache>
            </c:numRef>
          </c:val>
        </c:ser>
        <c:ser>
          <c:idx val="3"/>
          <c:order val="3"/>
          <c:tx>
            <c:strRef>
              <c:f>Лист7!$E$2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Лист7!$A$3:$A$6</c:f>
              <c:strCache>
                <c:ptCount val="4"/>
                <c:pt idx="0">
                  <c:v>Экзамен (зачет) в форме 
защиты учебного проекта</c:v>
                </c:pt>
                <c:pt idx="1">
                  <c:v>Экзамен (зачет) в письменной форме, 
включая тестирование 
на бумажной насителе</c:v>
                </c:pt>
                <c:pt idx="2">
                  <c:v>On-line - тестирование
</c:v>
                </c:pt>
                <c:pt idx="3">
                  <c:v>Традиционный экзамен (зачет) 
в форме устного собеседования</c:v>
                </c:pt>
              </c:strCache>
            </c:strRef>
          </c:cat>
          <c:val>
            <c:numRef>
              <c:f>Лист7!$E$3:$E$6</c:f>
              <c:numCache>
                <c:formatCode>General</c:formatCode>
                <c:ptCount val="4"/>
                <c:pt idx="0">
                  <c:v>14.7</c:v>
                </c:pt>
                <c:pt idx="1">
                  <c:v>22.4</c:v>
                </c:pt>
                <c:pt idx="2">
                  <c:v>27.6</c:v>
                </c:pt>
                <c:pt idx="3">
                  <c:v>35.300000000000004</c:v>
                </c:pt>
              </c:numCache>
            </c:numRef>
          </c:val>
        </c:ser>
        <c:shape val="cone"/>
        <c:axId val="124216064"/>
        <c:axId val="124217600"/>
        <c:axId val="0"/>
      </c:bar3DChart>
      <c:catAx>
        <c:axId val="12421606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217600"/>
        <c:crosses val="autoZero"/>
        <c:auto val="1"/>
        <c:lblAlgn val="ctr"/>
        <c:lblOffset val="100"/>
      </c:catAx>
      <c:valAx>
        <c:axId val="124217600"/>
        <c:scaling>
          <c:orientation val="minMax"/>
        </c:scaling>
        <c:delete val="1"/>
        <c:axPos val="l"/>
        <c:numFmt formatCode="General" sourceLinked="1"/>
        <c:tickLblPos val="none"/>
        <c:crossAx val="124216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775174553254766"/>
          <c:y val="0.76354800914276932"/>
          <c:w val="8.8681385828925E-2"/>
          <c:h val="0.20757927895050227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3">
            <a:lumMod val="40000"/>
            <a:lumOff val="60000"/>
          </a:schemeClr>
        </a:solidFill>
      </c:spPr>
    </c:floor>
    <c:plotArea>
      <c:layout>
        <c:manualLayout>
          <c:layoutTarget val="inner"/>
          <c:xMode val="edge"/>
          <c:yMode val="edge"/>
          <c:x val="0"/>
          <c:y val="3.3449348539817438E-2"/>
          <c:w val="0.67798420948397098"/>
          <c:h val="0.8884668944829881"/>
        </c:manualLayout>
      </c:layout>
      <c:bar3DChart>
        <c:barDir val="col"/>
        <c:grouping val="clustered"/>
        <c:ser>
          <c:idx val="0"/>
          <c:order val="0"/>
          <c:tx>
            <c:strRef>
              <c:f>Лист8!$A$3</c:f>
              <c:strCache>
                <c:ptCount val="1"/>
                <c:pt idx="0">
                  <c:v>On-line курсы по базовым дисциплинам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B0F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Лист8!$B$2:$E$2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Лист8!$B$3:$E$3</c:f>
              <c:numCache>
                <c:formatCode>General</c:formatCode>
                <c:ptCount val="4"/>
                <c:pt idx="0">
                  <c:v>21.9</c:v>
                </c:pt>
                <c:pt idx="1">
                  <c:v>27.7</c:v>
                </c:pt>
                <c:pt idx="2">
                  <c:v>43.1</c:v>
                </c:pt>
                <c:pt idx="3">
                  <c:v>50.2</c:v>
                </c:pt>
              </c:numCache>
            </c:numRef>
          </c:val>
        </c:ser>
        <c:ser>
          <c:idx val="1"/>
          <c:order val="1"/>
          <c:tx>
            <c:strRef>
              <c:f>Лист8!$A$4</c:f>
              <c:strCache>
                <c:ptCount val="1"/>
                <c:pt idx="0">
                  <c:v>Традиционную форму аудиторных занятий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Лист8!$B$2:$E$2</c:f>
              <c:strCache>
                <c:ptCount val="4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</c:strCache>
            </c:strRef>
          </c:cat>
          <c:val>
            <c:numRef>
              <c:f>Лист8!$B$4:$E$4</c:f>
              <c:numCache>
                <c:formatCode>General</c:formatCode>
                <c:ptCount val="4"/>
                <c:pt idx="0">
                  <c:v>78.099999999999994</c:v>
                </c:pt>
                <c:pt idx="1">
                  <c:v>72.3</c:v>
                </c:pt>
                <c:pt idx="2">
                  <c:v>56.9</c:v>
                </c:pt>
                <c:pt idx="3">
                  <c:v>49.8</c:v>
                </c:pt>
              </c:numCache>
            </c:numRef>
          </c:val>
        </c:ser>
        <c:shape val="pyramid"/>
        <c:axId val="124272640"/>
        <c:axId val="124274176"/>
        <c:axId val="0"/>
      </c:bar3DChart>
      <c:catAx>
        <c:axId val="124272640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274176"/>
        <c:crosses val="autoZero"/>
        <c:auto val="1"/>
        <c:lblAlgn val="ctr"/>
        <c:lblOffset val="100"/>
      </c:catAx>
      <c:valAx>
        <c:axId val="124274176"/>
        <c:scaling>
          <c:orientation val="minMax"/>
        </c:scaling>
        <c:delete val="1"/>
        <c:axPos val="l"/>
        <c:numFmt formatCode="General" sourceLinked="1"/>
        <c:tickLblPos val="none"/>
        <c:crossAx val="124272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878233336392612"/>
          <c:y val="0.84372497883376962"/>
          <c:w val="0.32661672857605212"/>
          <c:h val="0.10317100781905458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chemeClr val="accent6">
            <a:lumMod val="60000"/>
            <a:lumOff val="40000"/>
          </a:schemeClr>
        </a:solidFill>
      </c:spPr>
    </c:floor>
    <c:plotArea>
      <c:layout>
        <c:manualLayout>
          <c:layoutTarget val="inner"/>
          <c:xMode val="edge"/>
          <c:yMode val="edge"/>
          <c:x val="0.38101618547681615"/>
          <c:y val="9.051574056910699E-4"/>
          <c:w val="0.48968050484812031"/>
          <c:h val="0.96094539051436212"/>
        </c:manualLayout>
      </c:layout>
      <c:bar3DChart>
        <c:barDir val="bar"/>
        <c:grouping val="clustered"/>
        <c:ser>
          <c:idx val="0"/>
          <c:order val="0"/>
          <c:tx>
            <c:strRef>
              <c:f>Лист9!$B$2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Лист9!$A$3:$A$7</c:f>
              <c:strCache>
                <c:ptCount val="5"/>
                <c:pt idx="0">
                  <c:v>Потребность в специалистах данного профиля существует, но выпускники нашего вуза не конкурентноспособны на рынке труда</c:v>
                </c:pt>
                <c:pt idx="1">
                  <c:v>Не интересовался этим вопросом</c:v>
                </c:pt>
                <c:pt idx="2">
                  <c:v>Нет реальных перспектив трудоустроиться по профилю обучения</c:v>
                </c:pt>
                <c:pt idx="3">
                  <c:v>Потребность в специалистах данного профиля существует, но не в нашем регионе</c:v>
                </c:pt>
                <c:pt idx="4">
                  <c:v>Есть реальные перспективы трудоустроиться по профилю обучения</c:v>
                </c:pt>
              </c:strCache>
            </c:strRef>
          </c:cat>
          <c:val>
            <c:numRef>
              <c:f>Лист9!$B$3:$B$7</c:f>
              <c:numCache>
                <c:formatCode>General</c:formatCode>
                <c:ptCount val="5"/>
                <c:pt idx="0">
                  <c:v>9.3000000000000007</c:v>
                </c:pt>
                <c:pt idx="1">
                  <c:v>11.3</c:v>
                </c:pt>
                <c:pt idx="2">
                  <c:v>10.3</c:v>
                </c:pt>
                <c:pt idx="3">
                  <c:v>22.9</c:v>
                </c:pt>
                <c:pt idx="4">
                  <c:v>46.2</c:v>
                </c:pt>
              </c:numCache>
            </c:numRef>
          </c:val>
        </c:ser>
        <c:ser>
          <c:idx val="1"/>
          <c:order val="1"/>
          <c:tx>
            <c:strRef>
              <c:f>Лист9!$C$2</c:f>
              <c:strCache>
                <c:ptCount val="1"/>
                <c:pt idx="0">
                  <c:v>2019-2020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Лист9!$A$3:$A$7</c:f>
              <c:strCache>
                <c:ptCount val="5"/>
                <c:pt idx="0">
                  <c:v>Потребность в специалистах данного профиля существует, но выпускники нашего вуза не конкурентноспособны на рынке труда</c:v>
                </c:pt>
                <c:pt idx="1">
                  <c:v>Не интересовался этим вопросом</c:v>
                </c:pt>
                <c:pt idx="2">
                  <c:v>Нет реальных перспектив трудоустроиться по профилю обучения</c:v>
                </c:pt>
                <c:pt idx="3">
                  <c:v>Потребность в специалистах данного профиля существует, но не в нашем регионе</c:v>
                </c:pt>
                <c:pt idx="4">
                  <c:v>Есть реальные перспективы трудоустроиться по профилю обучения</c:v>
                </c:pt>
              </c:strCache>
            </c:strRef>
          </c:cat>
          <c:val>
            <c:numRef>
              <c:f>Лист9!$C$3:$C$7</c:f>
              <c:numCache>
                <c:formatCode>General</c:formatCode>
                <c:ptCount val="5"/>
                <c:pt idx="0">
                  <c:v>10.7</c:v>
                </c:pt>
                <c:pt idx="1">
                  <c:v>11</c:v>
                </c:pt>
                <c:pt idx="2">
                  <c:v>14.6</c:v>
                </c:pt>
                <c:pt idx="3">
                  <c:v>23.4</c:v>
                </c:pt>
                <c:pt idx="4">
                  <c:v>40.300000000000004</c:v>
                </c:pt>
              </c:numCache>
            </c:numRef>
          </c:val>
        </c:ser>
        <c:ser>
          <c:idx val="2"/>
          <c:order val="2"/>
          <c:tx>
            <c:strRef>
              <c:f>Лист9!$D$2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2"/>
              <c:layout>
                <c:manualLayout>
                  <c:x val="-1.1971849871087142E-7"/>
                  <c:y val="-1.3896879898786957E-2"/>
                </c:manualLayout>
              </c:layout>
              <c:showVal val="1"/>
            </c:dLbl>
            <c:dLbl>
              <c:idx val="3"/>
              <c:layout>
                <c:manualLayout>
                  <c:x val="1.5204249336280649E-3"/>
                  <c:y val="-1.3896879898786957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Лист9!$A$3:$A$7</c:f>
              <c:strCache>
                <c:ptCount val="5"/>
                <c:pt idx="0">
                  <c:v>Потребность в специалистах данного профиля существует, но выпускники нашего вуза не конкурентноспособны на рынке труда</c:v>
                </c:pt>
                <c:pt idx="1">
                  <c:v>Не интересовался этим вопросом</c:v>
                </c:pt>
                <c:pt idx="2">
                  <c:v>Нет реальных перспектив трудоустроиться по профилю обучения</c:v>
                </c:pt>
                <c:pt idx="3">
                  <c:v>Потребность в специалистах данного профиля существует, но не в нашем регионе</c:v>
                </c:pt>
                <c:pt idx="4">
                  <c:v>Есть реальные перспективы трудоустроиться по профилю обучения</c:v>
                </c:pt>
              </c:strCache>
            </c:strRef>
          </c:cat>
          <c:val>
            <c:numRef>
              <c:f>Лист9!$D$3:$D$7</c:f>
              <c:numCache>
                <c:formatCode>General</c:formatCode>
                <c:ptCount val="5"/>
                <c:pt idx="0">
                  <c:v>10.7</c:v>
                </c:pt>
                <c:pt idx="1">
                  <c:v>15.1</c:v>
                </c:pt>
                <c:pt idx="2">
                  <c:v>10</c:v>
                </c:pt>
                <c:pt idx="3">
                  <c:v>19</c:v>
                </c:pt>
                <c:pt idx="4">
                  <c:v>45.2</c:v>
                </c:pt>
              </c:numCache>
            </c:numRef>
          </c:val>
        </c:ser>
        <c:ser>
          <c:idx val="3"/>
          <c:order val="3"/>
          <c:tx>
            <c:strRef>
              <c:f>Лист9!$E$2</c:f>
              <c:strCache>
                <c:ptCount val="1"/>
                <c:pt idx="0">
                  <c:v>2021-2022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dLbl>
              <c:idx val="2"/>
              <c:layout>
                <c:manualLayout>
                  <c:x val="1.5204249336280649E-3"/>
                  <c:y val="-1.667625587854428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Лист9!$A$3:$A$7</c:f>
              <c:strCache>
                <c:ptCount val="5"/>
                <c:pt idx="0">
                  <c:v>Потребность в специалистах данного профиля существует, но выпускники нашего вуза не конкурентноспособны на рынке труда</c:v>
                </c:pt>
                <c:pt idx="1">
                  <c:v>Не интересовался этим вопросом</c:v>
                </c:pt>
                <c:pt idx="2">
                  <c:v>Нет реальных перспектив трудоустроиться по профилю обучения</c:v>
                </c:pt>
                <c:pt idx="3">
                  <c:v>Потребность в специалистах данного профиля существует, но не в нашем регионе</c:v>
                </c:pt>
                <c:pt idx="4">
                  <c:v>Есть реальные перспективы трудоустроиться по профилю обучения</c:v>
                </c:pt>
              </c:strCache>
            </c:strRef>
          </c:cat>
          <c:val>
            <c:numRef>
              <c:f>Лист9!$E$3:$E$7</c:f>
              <c:numCache>
                <c:formatCode>General</c:formatCode>
                <c:ptCount val="5"/>
                <c:pt idx="0">
                  <c:v>11.4</c:v>
                </c:pt>
                <c:pt idx="1">
                  <c:v>16.2</c:v>
                </c:pt>
                <c:pt idx="2">
                  <c:v>8.4</c:v>
                </c:pt>
                <c:pt idx="3">
                  <c:v>17</c:v>
                </c:pt>
                <c:pt idx="4">
                  <c:v>47</c:v>
                </c:pt>
              </c:numCache>
            </c:numRef>
          </c:val>
        </c:ser>
        <c:shape val="box"/>
        <c:axId val="123815424"/>
        <c:axId val="123816960"/>
        <c:axId val="0"/>
      </c:bar3DChart>
      <c:catAx>
        <c:axId val="123815424"/>
        <c:scaling>
          <c:orientation val="minMax"/>
        </c:scaling>
        <c:axPos val="l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816960"/>
        <c:crosses val="autoZero"/>
        <c:auto val="1"/>
        <c:lblAlgn val="ctr"/>
        <c:lblOffset val="100"/>
      </c:catAx>
      <c:valAx>
        <c:axId val="123816960"/>
        <c:scaling>
          <c:orientation val="minMax"/>
        </c:scaling>
        <c:delete val="1"/>
        <c:axPos val="b"/>
        <c:numFmt formatCode="General" sourceLinked="1"/>
        <c:tickLblPos val="none"/>
        <c:crossAx val="123815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07200828260461"/>
          <c:y val="0.67807910541735394"/>
          <c:w val="9.0157367572185537E-2"/>
          <c:h val="0.18859926234923813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1694276255141506E-2"/>
          <c:y val="9.217847769028871E-2"/>
          <c:w val="0.66733937283510614"/>
          <c:h val="0.83442389925978444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76377618916056544"/>
          <c:y val="0.15987783370695571"/>
          <c:w val="0.19683201793474767"/>
          <c:h val="0.63905747736589302"/>
        </c:manualLayout>
      </c:layout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tx2">
            <a:lumMod val="20000"/>
            <a:lumOff val="80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21658173246450876"/>
          <c:y val="4.1666666666666664E-2"/>
          <c:w val="0.63610009515850963"/>
          <c:h val="0.83309419655876471"/>
        </c:manualLayout>
      </c:layout>
      <c:bar3DChart>
        <c:barDir val="bar"/>
        <c:grouping val="clustered"/>
        <c:ser>
          <c:idx val="0"/>
          <c:order val="0"/>
          <c:tx>
            <c:strRef>
              <c:f>Лист10!$B$2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Лист10!$A$3:$A$6</c:f>
              <c:strCache>
                <c:ptCount val="4"/>
                <c:pt idx="0">
                  <c:v>Нет</c:v>
                </c:pt>
                <c:pt idx="1">
                  <c:v>Скорее нет, чем да</c:v>
                </c:pt>
                <c:pt idx="2">
                  <c:v>Да</c:v>
                </c:pt>
                <c:pt idx="3">
                  <c:v>Скорее да, чем нет</c:v>
                </c:pt>
              </c:strCache>
            </c:strRef>
          </c:cat>
          <c:val>
            <c:numRef>
              <c:f>Лист10!$B$3:$B$6</c:f>
              <c:numCache>
                <c:formatCode>General</c:formatCode>
                <c:ptCount val="4"/>
                <c:pt idx="0">
                  <c:v>3.9</c:v>
                </c:pt>
                <c:pt idx="1">
                  <c:v>8.5</c:v>
                </c:pt>
                <c:pt idx="2">
                  <c:v>40.5</c:v>
                </c:pt>
                <c:pt idx="3" formatCode="0.0">
                  <c:v>47</c:v>
                </c:pt>
              </c:numCache>
            </c:numRef>
          </c:val>
        </c:ser>
        <c:ser>
          <c:idx val="1"/>
          <c:order val="1"/>
          <c:tx>
            <c:strRef>
              <c:f>Лист10!$C$2</c:f>
              <c:strCache>
                <c:ptCount val="1"/>
                <c:pt idx="0">
                  <c:v>2019-2020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dLbl>
              <c:idx val="2"/>
              <c:layout>
                <c:manualLayout>
                  <c:x val="3.0672920400148795E-3"/>
                  <c:y val="-2.672262004558416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Лист10!$A$3:$A$6</c:f>
              <c:strCache>
                <c:ptCount val="4"/>
                <c:pt idx="0">
                  <c:v>Нет</c:v>
                </c:pt>
                <c:pt idx="1">
                  <c:v>Скорее нет, чем да</c:v>
                </c:pt>
                <c:pt idx="2">
                  <c:v>Да</c:v>
                </c:pt>
                <c:pt idx="3">
                  <c:v>Скорее да, чем нет</c:v>
                </c:pt>
              </c:strCache>
            </c:strRef>
          </c:cat>
          <c:val>
            <c:numRef>
              <c:f>Лист10!$C$3:$C$6</c:f>
              <c:numCache>
                <c:formatCode>General</c:formatCode>
                <c:ptCount val="4"/>
                <c:pt idx="0">
                  <c:v>5.4</c:v>
                </c:pt>
                <c:pt idx="1">
                  <c:v>12.2</c:v>
                </c:pt>
                <c:pt idx="2">
                  <c:v>37.6</c:v>
                </c:pt>
                <c:pt idx="3">
                  <c:v>44.7</c:v>
                </c:pt>
              </c:numCache>
            </c:numRef>
          </c:val>
        </c:ser>
        <c:ser>
          <c:idx val="2"/>
          <c:order val="2"/>
          <c:tx>
            <c:strRef>
              <c:f>Лист10!$D$2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0"/>
              <c:layout>
                <c:manualLayout>
                  <c:x val="3.0672920400148795E-3"/>
                  <c:y val="-8.0167860136752585E-3"/>
                </c:manualLayout>
              </c:layout>
              <c:showVal val="1"/>
            </c:dLbl>
            <c:dLbl>
              <c:idx val="2"/>
              <c:layout>
                <c:manualLayout>
                  <c:x val="-1.5336460200074387E-3"/>
                  <c:y val="-1.068904801823366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Лист10!$A$3:$A$6</c:f>
              <c:strCache>
                <c:ptCount val="4"/>
                <c:pt idx="0">
                  <c:v>Нет</c:v>
                </c:pt>
                <c:pt idx="1">
                  <c:v>Скорее нет, чем да</c:v>
                </c:pt>
                <c:pt idx="2">
                  <c:v>Да</c:v>
                </c:pt>
                <c:pt idx="3">
                  <c:v>Скорее да, чем нет</c:v>
                </c:pt>
              </c:strCache>
            </c:strRef>
          </c:cat>
          <c:val>
            <c:numRef>
              <c:f>Лист10!$D$3:$D$6</c:f>
              <c:numCache>
                <c:formatCode>General</c:formatCode>
                <c:ptCount val="4"/>
                <c:pt idx="0">
                  <c:v>3.1</c:v>
                </c:pt>
                <c:pt idx="1">
                  <c:v>13.8</c:v>
                </c:pt>
                <c:pt idx="2">
                  <c:v>38.4</c:v>
                </c:pt>
                <c:pt idx="3">
                  <c:v>44.6</c:v>
                </c:pt>
              </c:numCache>
            </c:numRef>
          </c:val>
        </c:ser>
        <c:ser>
          <c:idx val="3"/>
          <c:order val="3"/>
          <c:tx>
            <c:strRef>
              <c:f>Лист10!$E$2</c:f>
              <c:strCache>
                <c:ptCount val="1"/>
                <c:pt idx="0">
                  <c:v>2021-2022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0"/>
                  <c:y val="-2.672262004558416E-3"/>
                </c:manualLayout>
              </c:layout>
              <c:showVal val="1"/>
            </c:dLbl>
            <c:dLbl>
              <c:idx val="2"/>
              <c:layout>
                <c:manualLayout>
                  <c:x val="3.0672920400148795E-3"/>
                  <c:y val="-5.3445240091168295E-3"/>
                </c:manualLayout>
              </c:layout>
              <c:showVal val="1"/>
            </c:dLbl>
            <c:dLbl>
              <c:idx val="3"/>
              <c:layout>
                <c:manualLayout>
                  <c:x val="-1.5336460200074387E-3"/>
                  <c:y val="-5.3445240091168173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Лист10!$A$3:$A$6</c:f>
              <c:strCache>
                <c:ptCount val="4"/>
                <c:pt idx="0">
                  <c:v>Нет</c:v>
                </c:pt>
                <c:pt idx="1">
                  <c:v>Скорее нет, чем да</c:v>
                </c:pt>
                <c:pt idx="2">
                  <c:v>Да</c:v>
                </c:pt>
                <c:pt idx="3">
                  <c:v>Скорее да, чем нет</c:v>
                </c:pt>
              </c:strCache>
            </c:strRef>
          </c:cat>
          <c:val>
            <c:numRef>
              <c:f>Лист10!$E$3:$E$6</c:f>
              <c:numCache>
                <c:formatCode>General</c:formatCode>
                <c:ptCount val="4"/>
                <c:pt idx="0">
                  <c:v>3.6</c:v>
                </c:pt>
                <c:pt idx="1">
                  <c:v>13.9</c:v>
                </c:pt>
                <c:pt idx="2">
                  <c:v>37.5</c:v>
                </c:pt>
                <c:pt idx="3">
                  <c:v>45</c:v>
                </c:pt>
              </c:numCache>
            </c:numRef>
          </c:val>
        </c:ser>
        <c:shape val="box"/>
        <c:axId val="124511360"/>
        <c:axId val="124512896"/>
        <c:axId val="0"/>
      </c:bar3DChart>
      <c:catAx>
        <c:axId val="124511360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4512896"/>
        <c:crosses val="autoZero"/>
        <c:auto val="1"/>
        <c:lblAlgn val="ctr"/>
        <c:lblOffset val="100"/>
      </c:catAx>
      <c:valAx>
        <c:axId val="124512896"/>
        <c:scaling>
          <c:orientation val="minMax"/>
        </c:scaling>
        <c:delete val="1"/>
        <c:axPos val="b"/>
        <c:numFmt formatCode="General" sourceLinked="1"/>
        <c:tickLblPos val="none"/>
        <c:crossAx val="124511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890934823666933"/>
          <c:y val="0.74233628923385608"/>
          <c:w val="0.1072878375832637"/>
          <c:h val="0.20477101870835893"/>
        </c:manualLayout>
      </c:layout>
      <c:txPr>
        <a:bodyPr/>
        <a:lstStyle/>
        <a:p>
          <a:pPr>
            <a:defRPr sz="11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5"/>
  <c:chart>
    <c:view3D>
      <c:rotX val="10"/>
      <c:rotY val="50"/>
      <c:rAngAx val="1"/>
    </c:view3D>
    <c:floor>
      <c:spPr>
        <a:solidFill>
          <a:schemeClr val="accent3">
            <a:lumMod val="60000"/>
            <a:lumOff val="40000"/>
          </a:schemeClr>
        </a:solidFill>
      </c:spPr>
    </c:floor>
    <c:plotArea>
      <c:layout>
        <c:manualLayout>
          <c:layoutTarget val="inner"/>
          <c:xMode val="edge"/>
          <c:yMode val="edge"/>
          <c:x val="6.0147714599220236E-3"/>
          <c:y val="1.9410049888802103E-2"/>
          <c:w val="0.87280250386504454"/>
          <c:h val="0.88500581034241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Лист1!$B$3</c:f>
              <c:strCache>
                <c:ptCount val="1"/>
                <c:pt idx="0">
                  <c:v>2018-2019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1"/>
              <c:layout>
                <c:manualLayout>
                  <c:x val="7.6191024697290733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523820493945813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7.6191024697290733E-3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Лист1!$A$4:$A$7</c:f>
              <c:strCache>
                <c:ptCount val="4"/>
                <c:pt idx="0">
                  <c:v>Нет</c:v>
                </c:pt>
                <c:pt idx="1">
                  <c:v>Скорее нет, чем да</c:v>
                </c:pt>
                <c:pt idx="2">
                  <c:v>Скорее да, чем нет</c:v>
                </c:pt>
                <c:pt idx="3">
                  <c:v>Да</c:v>
                </c:pt>
              </c:strCache>
            </c:strRef>
          </c:cat>
          <c:val>
            <c:numRef>
              <c:f>Лист1!$B$4:$B$7</c:f>
              <c:numCache>
                <c:formatCode>0.0</c:formatCode>
                <c:ptCount val="4"/>
                <c:pt idx="0" formatCode="0">
                  <c:v>8</c:v>
                </c:pt>
                <c:pt idx="1">
                  <c:v>13.3</c:v>
                </c:pt>
                <c:pt idx="2">
                  <c:v>37.4</c:v>
                </c:pt>
                <c:pt idx="3">
                  <c:v>41.3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2019-2020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1.2190563951566506E-2"/>
                  <c:y val="-8.9940709950889226E-3"/>
                </c:manualLayout>
              </c:layout>
              <c:showVal val="1"/>
            </c:dLbl>
            <c:dLbl>
              <c:idx val="1"/>
              <c:layout>
                <c:manualLayout>
                  <c:x val="9.142922963674872E-3"/>
                  <c:y val="-2.998023665029638E-3"/>
                </c:manualLayout>
              </c:layout>
              <c:showVal val="1"/>
            </c:dLbl>
            <c:dLbl>
              <c:idx val="2"/>
              <c:layout>
                <c:manualLayout>
                  <c:x val="9.142922963674872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9.142922963674872E-3"/>
                  <c:y val="-8.9940709950889226E-3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</c:dLbls>
          <c:cat>
            <c:strRef>
              <c:f>Лист1!$A$4:$A$7</c:f>
              <c:strCache>
                <c:ptCount val="4"/>
                <c:pt idx="0">
                  <c:v>Нет</c:v>
                </c:pt>
                <c:pt idx="1">
                  <c:v>Скорее нет, чем да</c:v>
                </c:pt>
                <c:pt idx="2">
                  <c:v>Скорее да, чем нет</c:v>
                </c:pt>
                <c:pt idx="3">
                  <c:v>Да</c:v>
                </c:pt>
              </c:strCache>
            </c:strRef>
          </c:cat>
          <c:val>
            <c:numRef>
              <c:f>Лист1!$C$4:$C$7</c:f>
              <c:numCache>
                <c:formatCode>General</c:formatCode>
                <c:ptCount val="4"/>
                <c:pt idx="0">
                  <c:v>9.8000000000000007</c:v>
                </c:pt>
                <c:pt idx="1">
                  <c:v>14.9</c:v>
                </c:pt>
                <c:pt idx="2">
                  <c:v>32.5</c:v>
                </c:pt>
                <c:pt idx="3">
                  <c:v>42.8</c:v>
                </c:pt>
              </c:numCache>
            </c:numRef>
          </c:val>
        </c:ser>
        <c:ser>
          <c:idx val="2"/>
          <c:order val="2"/>
          <c:tx>
            <c:strRef>
              <c:f>Лист1!$D$3</c:f>
              <c:strCache>
                <c:ptCount val="1"/>
                <c:pt idx="0">
                  <c:v>2020-2021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6762025433403969E-2"/>
                  <c:y val="-5.9960473300592785E-3"/>
                </c:manualLayout>
              </c:layout>
              <c:showVal val="1"/>
            </c:dLbl>
            <c:dLbl>
              <c:idx val="1"/>
              <c:layout>
                <c:manualLayout>
                  <c:x val="9.142922963674872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066674345762069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1333486915241385E-2"/>
                  <c:y val="-8.9940709950889226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Лист1!$A$4:$A$7</c:f>
              <c:strCache>
                <c:ptCount val="4"/>
                <c:pt idx="0">
                  <c:v>Нет</c:v>
                </c:pt>
                <c:pt idx="1">
                  <c:v>Скорее нет, чем да</c:v>
                </c:pt>
                <c:pt idx="2">
                  <c:v>Скорее да, чем нет</c:v>
                </c:pt>
                <c:pt idx="3">
                  <c:v>Да</c:v>
                </c:pt>
              </c:strCache>
            </c:strRef>
          </c:cat>
          <c:val>
            <c:numRef>
              <c:f>Лист1!$D$4:$D$7</c:f>
              <c:numCache>
                <c:formatCode>General</c:formatCode>
                <c:ptCount val="4"/>
                <c:pt idx="0">
                  <c:v>8</c:v>
                </c:pt>
                <c:pt idx="1">
                  <c:v>15.2</c:v>
                </c:pt>
                <c:pt idx="2">
                  <c:v>36.700000000000003</c:v>
                </c:pt>
                <c:pt idx="3">
                  <c:v>40.1</c:v>
                </c:pt>
              </c:numCache>
            </c:numRef>
          </c:val>
        </c:ser>
        <c:ser>
          <c:idx val="3"/>
          <c:order val="3"/>
          <c:tx>
            <c:strRef>
              <c:f>Лист1!$E$3</c:f>
              <c:strCache>
                <c:ptCount val="1"/>
                <c:pt idx="0">
                  <c:v>2021-2022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rgbClr val="7030A0"/>
              </a:solidFill>
            </a:ln>
          </c:spPr>
          <c:dLbls>
            <c:dLbl>
              <c:idx val="0"/>
              <c:layout>
                <c:manualLayout>
                  <c:x val="1.5238204939458161E-2"/>
                  <c:y val="-5.9960473300592785E-3"/>
                </c:manualLayout>
              </c:layout>
              <c:showVal val="1"/>
            </c:dLbl>
            <c:dLbl>
              <c:idx val="1"/>
              <c:layout>
                <c:manualLayout>
                  <c:x val="1.37143844455123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809666421295571E-2"/>
                  <c:y val="-2.998023665029638E-3"/>
                </c:manualLayout>
              </c:layout>
              <c:showVal val="1"/>
            </c:dLbl>
            <c:dLbl>
              <c:idx val="3"/>
              <c:layout>
                <c:manualLayout>
                  <c:x val="2.1333486915241385E-2"/>
                  <c:y val="2.998023665029638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Лист1!$A$4:$A$7</c:f>
              <c:strCache>
                <c:ptCount val="4"/>
                <c:pt idx="0">
                  <c:v>Нет</c:v>
                </c:pt>
                <c:pt idx="1">
                  <c:v>Скорее нет, чем да</c:v>
                </c:pt>
                <c:pt idx="2">
                  <c:v>Скорее да, чем нет</c:v>
                </c:pt>
                <c:pt idx="3">
                  <c:v>Да</c:v>
                </c:pt>
              </c:strCache>
            </c:strRef>
          </c:cat>
          <c:val>
            <c:numRef>
              <c:f>Лист1!$E$4:$E$7</c:f>
              <c:numCache>
                <c:formatCode>General</c:formatCode>
                <c:ptCount val="4"/>
                <c:pt idx="0">
                  <c:v>9.9</c:v>
                </c:pt>
                <c:pt idx="1">
                  <c:v>18</c:v>
                </c:pt>
                <c:pt idx="2">
                  <c:v>36.300000000000004</c:v>
                </c:pt>
                <c:pt idx="3">
                  <c:v>35.800000000000004</c:v>
                </c:pt>
              </c:numCache>
            </c:numRef>
          </c:val>
        </c:ser>
        <c:shape val="cylinder"/>
        <c:axId val="122973568"/>
        <c:axId val="122999936"/>
        <c:axId val="0"/>
      </c:bar3DChart>
      <c:catAx>
        <c:axId val="122973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999936"/>
        <c:crosses val="autoZero"/>
        <c:auto val="1"/>
        <c:lblAlgn val="ctr"/>
        <c:lblOffset val="100"/>
      </c:catAx>
      <c:valAx>
        <c:axId val="122999936"/>
        <c:scaling>
          <c:orientation val="minMax"/>
        </c:scaling>
        <c:delete val="1"/>
        <c:axPos val="l"/>
        <c:numFmt formatCode="0" sourceLinked="1"/>
        <c:tickLblPos val="none"/>
        <c:crossAx val="12297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663997581084964"/>
          <c:y val="0.74534078794671732"/>
          <c:w val="8.9645639743638247E-2"/>
          <c:h val="0.2168520090535592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5.2111618011536964E-2"/>
          <c:y val="0.10548534891520751"/>
          <c:w val="0.5160077570387267"/>
          <c:h val="0.789029302169587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63176969655109105"/>
          <c:y val="4.7879544724414379E-2"/>
          <c:w val="0.33021860754247923"/>
          <c:h val="0.85934437805708563"/>
        </c:manualLayout>
      </c:layout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rotY val="90"/>
      <c:rAngAx val="1"/>
    </c:view3D>
    <c:floor>
      <c:spPr>
        <a:solidFill>
          <a:schemeClr val="accent3">
            <a:lumMod val="60000"/>
            <a:lumOff val="40000"/>
          </a:schemeClr>
        </a:solidFill>
      </c:spPr>
    </c:floor>
    <c:plotArea>
      <c:layout>
        <c:manualLayout>
          <c:layoutTarget val="inner"/>
          <c:xMode val="edge"/>
          <c:yMode val="edge"/>
          <c:x val="1.7967518674949487E-2"/>
          <c:y val="7.3190636545888E-4"/>
          <c:w val="0.92199889748596719"/>
          <c:h val="0.72152752959577204"/>
        </c:manualLayout>
      </c:layout>
      <c:bar3DChart>
        <c:barDir val="col"/>
        <c:grouping val="clustered"/>
        <c:ser>
          <c:idx val="0"/>
          <c:order val="0"/>
          <c:tx>
            <c:strRef>
              <c:f>Лист11!$B$2</c:f>
              <c:strCache>
                <c:ptCount val="1"/>
                <c:pt idx="0">
                  <c:v>2018-2019</c:v>
                </c:pt>
              </c:strCache>
            </c:strRef>
          </c:tx>
          <c:dLbls>
            <c:dLbl>
              <c:idx val="0"/>
              <c:layout>
                <c:manualLayout>
                  <c:x val="7.4732750974938842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0462585136491427E-2"/>
                  <c:y val="-2.7557695942270343E-3"/>
                </c:manualLayout>
              </c:layout>
              <c:showVal val="1"/>
            </c:dLbl>
            <c:dLbl>
              <c:idx val="2"/>
              <c:layout>
                <c:manualLayout>
                  <c:x val="4.4839650584963279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4946550194987763E-2"/>
                  <c:y val="-5.5115391884540703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Лист11!$A$3:$A$7</c:f>
              <c:strCache>
                <c:ptCount val="5"/>
                <c:pt idx="0">
                  <c:v>Да, на ту же образовательную программу, но в другой вуз</c:v>
                </c:pt>
                <c:pt idx="1">
                  <c:v>Нет, не стал бы поступать в университет</c:v>
                </c:pt>
                <c:pt idx="2">
                  <c:v>Да, но на другую образовательную программу в другой вуз</c:v>
                </c:pt>
                <c:pt idx="3">
                  <c:v>Да, но на другую образовательную программу в КГУ</c:v>
                </c:pt>
                <c:pt idx="4">
                  <c:v>Да, на ту же самую образовательную программу в КГУ</c:v>
                </c:pt>
              </c:strCache>
            </c:strRef>
          </c:cat>
          <c:val>
            <c:numRef>
              <c:f>Лист11!$B$3:$B$7</c:f>
              <c:numCache>
                <c:formatCode>General</c:formatCode>
                <c:ptCount val="5"/>
                <c:pt idx="0">
                  <c:v>6.7</c:v>
                </c:pt>
                <c:pt idx="1">
                  <c:v>5.2</c:v>
                </c:pt>
                <c:pt idx="2">
                  <c:v>8.2000000000000011</c:v>
                </c:pt>
                <c:pt idx="3" formatCode="0.0">
                  <c:v>22</c:v>
                </c:pt>
                <c:pt idx="4">
                  <c:v>57.9</c:v>
                </c:pt>
              </c:numCache>
            </c:numRef>
          </c:val>
        </c:ser>
        <c:ser>
          <c:idx val="1"/>
          <c:order val="1"/>
          <c:tx>
            <c:strRef>
              <c:f>Лист11!$C$2</c:f>
              <c:strCache>
                <c:ptCount val="1"/>
                <c:pt idx="0">
                  <c:v>2019-2020</c:v>
                </c:pt>
              </c:strCache>
            </c:strRef>
          </c:tx>
          <c:dLbls>
            <c:dLbl>
              <c:idx val="0"/>
              <c:layout>
                <c:manualLayout>
                  <c:x val="1.195724015599018E-2"/>
                  <c:y val="-5.5115391884540703E-3"/>
                </c:manualLayout>
              </c:layout>
              <c:showVal val="1"/>
            </c:dLbl>
            <c:dLbl>
              <c:idx val="1"/>
              <c:layout>
                <c:manualLayout>
                  <c:x val="1.4946550194987763E-2"/>
                  <c:y val="-2.7557695942270343E-3"/>
                </c:manualLayout>
              </c:layout>
              <c:showVal val="1"/>
            </c:dLbl>
            <c:dLbl>
              <c:idx val="2"/>
              <c:layout>
                <c:manualLayout>
                  <c:x val="8.9679301169926558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5.978620077995103E-3"/>
                  <c:y val="-1.3778847971135159E-2"/>
                </c:manualLayout>
              </c:layout>
              <c:showVal val="1"/>
            </c:dLbl>
            <c:dLbl>
              <c:idx val="4"/>
              <c:layout>
                <c:manualLayout>
                  <c:x val="2.9893100389975528E-3"/>
                  <c:y val="2.7555526044952031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Лист11!$A$3:$A$7</c:f>
              <c:strCache>
                <c:ptCount val="5"/>
                <c:pt idx="0">
                  <c:v>Да, на ту же образовательную программу, но в другой вуз</c:v>
                </c:pt>
                <c:pt idx="1">
                  <c:v>Нет, не стал бы поступать в университет</c:v>
                </c:pt>
                <c:pt idx="2">
                  <c:v>Да, но на другую образовательную программу в другой вуз</c:v>
                </c:pt>
                <c:pt idx="3">
                  <c:v>Да, но на другую образовательную программу в КГУ</c:v>
                </c:pt>
                <c:pt idx="4">
                  <c:v>Да, на ту же самую образовательную программу в КГУ</c:v>
                </c:pt>
              </c:strCache>
            </c:strRef>
          </c:cat>
          <c:val>
            <c:numRef>
              <c:f>Лист11!$C$3:$C$7</c:f>
              <c:numCache>
                <c:formatCode>General</c:formatCode>
                <c:ptCount val="5"/>
                <c:pt idx="0">
                  <c:v>8.9</c:v>
                </c:pt>
                <c:pt idx="1">
                  <c:v>9.1</c:v>
                </c:pt>
                <c:pt idx="2">
                  <c:v>9.4</c:v>
                </c:pt>
                <c:pt idx="3">
                  <c:v>22.5</c:v>
                </c:pt>
                <c:pt idx="4">
                  <c:v>50.1</c:v>
                </c:pt>
              </c:numCache>
            </c:numRef>
          </c:val>
        </c:ser>
        <c:ser>
          <c:idx val="2"/>
          <c:order val="2"/>
          <c:tx>
            <c:strRef>
              <c:f>Лист11!$D$2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0"/>
              <c:layout>
                <c:manualLayout>
                  <c:x val="1.4946550194987763E-2"/>
                  <c:y val="-1.3778847971135159E-2"/>
                </c:manualLayout>
              </c:layout>
              <c:showVal val="1"/>
            </c:dLbl>
            <c:dLbl>
              <c:idx val="1"/>
              <c:layout>
                <c:manualLayout>
                  <c:x val="1.7935860233985312E-2"/>
                  <c:y val="-2.7557695942270343E-3"/>
                </c:manualLayout>
              </c:layout>
              <c:showVal val="1"/>
            </c:dLbl>
            <c:dLbl>
              <c:idx val="2"/>
              <c:layout>
                <c:manualLayout>
                  <c:x val="1.1957240155990251E-2"/>
                  <c:y val="-8.2673087826810911E-3"/>
                </c:manualLayout>
              </c:layout>
              <c:showVal val="1"/>
            </c:dLbl>
            <c:dLbl>
              <c:idx val="3"/>
              <c:layout>
                <c:manualLayout>
                  <c:x val="1.0462585136491427E-2"/>
                  <c:y val="-8.2673087826810911E-3"/>
                </c:manualLayout>
              </c:layout>
              <c:showVal val="1"/>
            </c:dLbl>
            <c:dLbl>
              <c:idx val="4"/>
              <c:layout>
                <c:manualLayout>
                  <c:x val="1.3451895175488981E-2"/>
                  <c:y val="-2.7557695942270204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Лист11!$A$3:$A$7</c:f>
              <c:strCache>
                <c:ptCount val="5"/>
                <c:pt idx="0">
                  <c:v>Да, на ту же образовательную программу, но в другой вуз</c:v>
                </c:pt>
                <c:pt idx="1">
                  <c:v>Нет, не стал бы поступать в университет</c:v>
                </c:pt>
                <c:pt idx="2">
                  <c:v>Да, но на другую образовательную программу в другой вуз</c:v>
                </c:pt>
                <c:pt idx="3">
                  <c:v>Да, но на другую образовательную программу в КГУ</c:v>
                </c:pt>
                <c:pt idx="4">
                  <c:v>Да, на ту же самую образовательную программу в КГУ</c:v>
                </c:pt>
              </c:strCache>
            </c:strRef>
          </c:cat>
          <c:val>
            <c:numRef>
              <c:f>Лист11!$D$3:$D$7</c:f>
              <c:numCache>
                <c:formatCode>General</c:formatCode>
                <c:ptCount val="5"/>
                <c:pt idx="0">
                  <c:v>8.1</c:v>
                </c:pt>
                <c:pt idx="1">
                  <c:v>7.8</c:v>
                </c:pt>
                <c:pt idx="2">
                  <c:v>8.8000000000000007</c:v>
                </c:pt>
                <c:pt idx="3">
                  <c:v>24.4</c:v>
                </c:pt>
                <c:pt idx="4">
                  <c:v>50.9</c:v>
                </c:pt>
              </c:numCache>
            </c:numRef>
          </c:val>
        </c:ser>
        <c:ser>
          <c:idx val="3"/>
          <c:order val="3"/>
          <c:tx>
            <c:strRef>
              <c:f>Лист11!$E$2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0"/>
              <c:layout>
                <c:manualLayout>
                  <c:x val="1.94305152534840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345189517548898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6441205214486544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241982529248163E-2"/>
                  <c:y val="-1.1023078376908139E-2"/>
                </c:manualLayout>
              </c:layout>
              <c:showVal val="1"/>
            </c:dLbl>
            <c:dLbl>
              <c:idx val="4"/>
              <c:layout>
                <c:manualLayout>
                  <c:x val="1.6441205214486544E-2"/>
                  <c:y val="-5.5115391884540703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Лист11!$A$3:$A$7</c:f>
              <c:strCache>
                <c:ptCount val="5"/>
                <c:pt idx="0">
                  <c:v>Да, на ту же образовательную программу, но в другой вуз</c:v>
                </c:pt>
                <c:pt idx="1">
                  <c:v>Нет, не стал бы поступать в университет</c:v>
                </c:pt>
                <c:pt idx="2">
                  <c:v>Да, но на другую образовательную программу в другой вуз</c:v>
                </c:pt>
                <c:pt idx="3">
                  <c:v>Да, но на другую образовательную программу в КГУ</c:v>
                </c:pt>
                <c:pt idx="4">
                  <c:v>Да, на ту же самую образовательную программу в КГУ</c:v>
                </c:pt>
              </c:strCache>
            </c:strRef>
          </c:cat>
          <c:val>
            <c:numRef>
              <c:f>Лист11!$E$3:$E$7</c:f>
              <c:numCache>
                <c:formatCode>General</c:formatCode>
                <c:ptCount val="5"/>
                <c:pt idx="0">
                  <c:v>5.5</c:v>
                </c:pt>
                <c:pt idx="1">
                  <c:v>8.4</c:v>
                </c:pt>
                <c:pt idx="2">
                  <c:v>9.6</c:v>
                </c:pt>
                <c:pt idx="3">
                  <c:v>21.3</c:v>
                </c:pt>
                <c:pt idx="4">
                  <c:v>55.2</c:v>
                </c:pt>
              </c:numCache>
            </c:numRef>
          </c:val>
        </c:ser>
        <c:shape val="cylinder"/>
        <c:axId val="124444032"/>
        <c:axId val="124531840"/>
        <c:axId val="0"/>
      </c:bar3DChart>
      <c:catAx>
        <c:axId val="12444403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4531840"/>
        <c:crosses val="autoZero"/>
        <c:auto val="1"/>
        <c:lblAlgn val="ctr"/>
        <c:lblOffset val="100"/>
      </c:catAx>
      <c:valAx>
        <c:axId val="12453184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tickLblPos val="none"/>
        <c:crossAx val="12444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09153126112163"/>
          <c:y val="0.76409679217569793"/>
          <c:w val="8.8629276596385725E-2"/>
          <c:h val="0.18699741109550971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7"/>
  <c:chart>
    <c:view3D>
      <c:rAngAx val="1"/>
    </c:view3D>
    <c:plotArea>
      <c:layout>
        <c:manualLayout>
          <c:layoutTarget val="inner"/>
          <c:xMode val="edge"/>
          <c:yMode val="edge"/>
          <c:x val="0"/>
          <c:y val="0"/>
          <c:w val="1"/>
          <c:h val="0.68709814763914356"/>
        </c:manualLayout>
      </c:layout>
      <c:bar3DChart>
        <c:barDir val="col"/>
        <c:grouping val="clustered"/>
        <c:shape val="cylinder"/>
        <c:axId val="122363264"/>
        <c:axId val="122381440"/>
        <c:axId val="0"/>
      </c:bar3DChart>
      <c:catAx>
        <c:axId val="122363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2381440"/>
        <c:crosses val="autoZero"/>
        <c:auto val="1"/>
        <c:lblAlgn val="ctr"/>
        <c:lblOffset val="100"/>
      </c:catAx>
      <c:valAx>
        <c:axId val="122381440"/>
        <c:scaling>
          <c:orientation val="minMax"/>
        </c:scaling>
        <c:delete val="1"/>
        <c:axPos val="l"/>
        <c:majorGridlines/>
        <c:numFmt formatCode="0.0%" sourceLinked="1"/>
        <c:tickLblPos val="none"/>
        <c:crossAx val="122363264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3">
            <a:lumMod val="60000"/>
            <a:lumOff val="40000"/>
          </a:schemeClr>
        </a:solidFill>
        <a:ln>
          <a:solidFill>
            <a:srgbClr val="92D050"/>
          </a:solidFill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"/>
          <c:y val="1.9284580432682667E-2"/>
          <c:w val="0.90896416601859065"/>
          <c:h val="0.74344917419721723"/>
        </c:manualLayout>
      </c:layout>
      <c:bar3DChart>
        <c:barDir val="col"/>
        <c:grouping val="clustered"/>
        <c:shape val="box"/>
        <c:axId val="122413824"/>
        <c:axId val="122415360"/>
        <c:axId val="0"/>
      </c:bar3DChart>
      <c:catAx>
        <c:axId val="12241382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2415360"/>
        <c:crosses val="autoZero"/>
        <c:auto val="1"/>
        <c:lblAlgn val="ctr"/>
        <c:lblOffset val="100"/>
      </c:catAx>
      <c:valAx>
        <c:axId val="122415360"/>
        <c:scaling>
          <c:orientation val="minMax"/>
        </c:scaling>
        <c:delete val="1"/>
        <c:axPos val="l"/>
        <c:numFmt formatCode="General" sourceLinked="1"/>
        <c:tickLblPos val="none"/>
        <c:crossAx val="1224138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696890160352561"/>
          <c:y val="0.59133448449230586"/>
          <c:w val="8.7152121986445966E-2"/>
          <c:h val="0.15213352000436864"/>
        </c:manualLayout>
      </c:layout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10"/>
      <c:rAngAx val="1"/>
    </c:view3D>
    <c:floor>
      <c:spPr>
        <a:solidFill>
          <a:schemeClr val="accent3">
            <a:lumMod val="60000"/>
            <a:lumOff val="40000"/>
          </a:schemeClr>
        </a:solidFill>
      </c:spPr>
    </c:floor>
    <c:plotArea>
      <c:layout>
        <c:manualLayout>
          <c:layoutTarget val="inner"/>
          <c:xMode val="edge"/>
          <c:yMode val="edge"/>
          <c:x val="0"/>
          <c:y val="2.8252405949256338E-2"/>
          <c:w val="0.87825195348664964"/>
          <c:h val="0.71318247625263853"/>
        </c:manualLayout>
      </c:layout>
      <c:bar3DChart>
        <c:barDir val="col"/>
        <c:grouping val="clustered"/>
        <c:ser>
          <c:idx val="0"/>
          <c:order val="0"/>
          <c:tx>
            <c:strRef>
              <c:f>Лист2!$B$3</c:f>
              <c:strCache>
                <c:ptCount val="1"/>
                <c:pt idx="0">
                  <c:v>2018-2019</c:v>
                </c:pt>
              </c:strCache>
            </c:strRef>
          </c:tx>
          <c:dLbls>
            <c:dLbl>
              <c:idx val="3"/>
              <c:layout>
                <c:manualLayout>
                  <c:x val="7.7354952763533094E-3"/>
                  <c:y val="5.5115403844017419E-3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2.7557701922008683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Лист2!$A$4:$A$8</c:f>
              <c:strCache>
                <c:ptCount val="5"/>
                <c:pt idx="0">
                  <c:v>уменьшили количество лабораторных и практических занятий</c:v>
                </c:pt>
                <c:pt idx="1">
                  <c:v>увеличили количество лекционных занятий</c:v>
                </c:pt>
                <c:pt idx="2">
                  <c:v>уменьшили количество лекционных занятий</c:v>
                </c:pt>
                <c:pt idx="3">
                  <c:v>увеличили количество лабораторных и практических занятий</c:v>
                </c:pt>
                <c:pt idx="4">
                  <c:v>изменили соотношение длительности учебной и производственной практики</c:v>
                </c:pt>
              </c:strCache>
            </c:strRef>
          </c:cat>
          <c:val>
            <c:numRef>
              <c:f>Лист2!$B$4:$B$8</c:f>
              <c:numCache>
                <c:formatCode>General</c:formatCode>
                <c:ptCount val="5"/>
                <c:pt idx="0">
                  <c:v>6.7</c:v>
                </c:pt>
                <c:pt idx="1">
                  <c:v>19.100000000000001</c:v>
                </c:pt>
                <c:pt idx="2">
                  <c:v>19.899999999999999</c:v>
                </c:pt>
                <c:pt idx="3">
                  <c:v>42.3</c:v>
                </c:pt>
                <c:pt idx="4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Лист2!$C$3</c:f>
              <c:strCache>
                <c:ptCount val="1"/>
                <c:pt idx="0">
                  <c:v>2019-2020</c:v>
                </c:pt>
              </c:strCache>
            </c:strRef>
          </c:tx>
          <c:spPr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dLbl>
              <c:idx val="1"/>
              <c:layout>
                <c:manualLayout>
                  <c:x val="4.6412971658119934E-3"/>
                  <c:y val="8.2673105766026527E-3"/>
                </c:manualLayout>
              </c:layout>
              <c:showVal val="1"/>
            </c:dLbl>
            <c:dLbl>
              <c:idx val="2"/>
              <c:layout>
                <c:manualLayout>
                  <c:x val="3.0941981105413259E-3"/>
                  <c:y val="-5.5115403844017419E-3"/>
                </c:manualLayout>
              </c:layout>
              <c:showVal val="1"/>
            </c:dLbl>
            <c:dLbl>
              <c:idx val="3"/>
              <c:layout>
                <c:manualLayout>
                  <c:x val="6.1883962210826518E-3"/>
                  <c:y val="1.102308076880348E-2"/>
                </c:manualLayout>
              </c:layout>
              <c:showVal val="1"/>
            </c:dLbl>
            <c:dLbl>
              <c:idx val="4"/>
              <c:layout>
                <c:manualLayout>
                  <c:x val="-4.6412971658119934E-3"/>
                  <c:y val="-1.3778850961004327E-2"/>
                </c:manualLayout>
              </c:layout>
              <c:spPr/>
              <c:txPr>
                <a:bodyPr/>
                <a:lstStyle/>
                <a:p>
                  <a:pPr>
                    <a:defRPr sz="10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sz="9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Лист2!$A$4:$A$8</c:f>
              <c:strCache>
                <c:ptCount val="5"/>
                <c:pt idx="0">
                  <c:v>уменьшили количество лабораторных и практических занятий</c:v>
                </c:pt>
                <c:pt idx="1">
                  <c:v>увеличили количество лекционных занятий</c:v>
                </c:pt>
                <c:pt idx="2">
                  <c:v>уменьшили количество лекционных занятий</c:v>
                </c:pt>
                <c:pt idx="3">
                  <c:v>увеличили количество лабораторных и практических занятий</c:v>
                </c:pt>
                <c:pt idx="4">
                  <c:v>изменили соотношение длительности учебной и производственной практики</c:v>
                </c:pt>
              </c:strCache>
            </c:strRef>
          </c:cat>
          <c:val>
            <c:numRef>
              <c:f>Лист2!$C$4:$C$8</c:f>
              <c:numCache>
                <c:formatCode>General</c:formatCode>
                <c:ptCount val="5"/>
                <c:pt idx="0">
                  <c:v>8.9</c:v>
                </c:pt>
                <c:pt idx="1">
                  <c:v>16.8</c:v>
                </c:pt>
                <c:pt idx="2">
                  <c:v>19.100000000000001</c:v>
                </c:pt>
                <c:pt idx="3">
                  <c:v>37.5</c:v>
                </c:pt>
                <c:pt idx="4">
                  <c:v>41.1</c:v>
                </c:pt>
              </c:numCache>
            </c:numRef>
          </c:val>
        </c:ser>
        <c:ser>
          <c:idx val="2"/>
          <c:order val="2"/>
          <c:tx>
            <c:strRef>
              <c:f>Лист2!$D$3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0"/>
              <c:layout>
                <c:manualLayout>
                  <c:x val="6.1883962210826675E-3"/>
                  <c:y val="8.2673105766026093E-3"/>
                </c:manualLayout>
              </c:layout>
              <c:showVal val="1"/>
            </c:dLbl>
            <c:dLbl>
              <c:idx val="1"/>
              <c:layout>
                <c:manualLayout>
                  <c:x val="9.2825943316239903E-3"/>
                  <c:y val="-8.2673105766025504E-3"/>
                </c:manualLayout>
              </c:layout>
              <c:showVal val="1"/>
            </c:dLbl>
            <c:dLbl>
              <c:idx val="2"/>
              <c:layout>
                <c:manualLayout>
                  <c:x val="3.0941981105413259E-3"/>
                  <c:y val="8.2670935868236865E-3"/>
                </c:manualLayout>
              </c:layout>
              <c:showVal val="1"/>
            </c:dLbl>
            <c:dLbl>
              <c:idx val="3"/>
              <c:layout>
                <c:manualLayout>
                  <c:x val="6.1883962210826518E-3"/>
                  <c:y val="5.5115403844017419E-3"/>
                </c:manualLayout>
              </c:layout>
              <c:showVal val="1"/>
            </c:dLbl>
            <c:dLbl>
              <c:idx val="4"/>
              <c:layout>
                <c:manualLayout>
                  <c:x val="1.5470990552706619E-3"/>
                  <c:y val="5.5115403844017271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Лист2!$A$4:$A$8</c:f>
              <c:strCache>
                <c:ptCount val="5"/>
                <c:pt idx="0">
                  <c:v>уменьшили количество лабораторных и практических занятий</c:v>
                </c:pt>
                <c:pt idx="1">
                  <c:v>увеличили количество лекционных занятий</c:v>
                </c:pt>
                <c:pt idx="2">
                  <c:v>уменьшили количество лекционных занятий</c:v>
                </c:pt>
                <c:pt idx="3">
                  <c:v>увеличили количество лабораторных и практических занятий</c:v>
                </c:pt>
                <c:pt idx="4">
                  <c:v>изменили соотношение длительности учебной и производственной практики</c:v>
                </c:pt>
              </c:strCache>
            </c:strRef>
          </c:cat>
          <c:val>
            <c:numRef>
              <c:f>Лист2!$D$4:$D$8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17.3</c:v>
                </c:pt>
                <c:pt idx="2">
                  <c:v>16.8</c:v>
                </c:pt>
                <c:pt idx="3">
                  <c:v>42.6</c:v>
                </c:pt>
                <c:pt idx="4">
                  <c:v>39.300000000000004</c:v>
                </c:pt>
              </c:numCache>
            </c:numRef>
          </c:val>
        </c:ser>
        <c:ser>
          <c:idx val="3"/>
          <c:order val="3"/>
          <c:tx>
            <c:strRef>
              <c:f>Лист2!$E$3</c:f>
              <c:strCache>
                <c:ptCount val="1"/>
                <c:pt idx="0">
                  <c:v>2021-2022</c:v>
                </c:pt>
              </c:strCache>
            </c:strRef>
          </c:tx>
          <c:dPt>
            <c:idx val="3"/>
            <c:spPr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9.2825943316239903E-3"/>
                  <c:y val="2.7557701922008683E-3"/>
                </c:manualLayout>
              </c:layout>
              <c:showVal val="1"/>
            </c:dLbl>
            <c:dLbl>
              <c:idx val="1"/>
              <c:layout>
                <c:manualLayout>
                  <c:x val="9.2825943316239903E-3"/>
                  <c:y val="-1.102308076880348E-2"/>
                </c:manualLayout>
              </c:layout>
              <c:showVal val="1"/>
            </c:dLbl>
            <c:dLbl>
              <c:idx val="3"/>
              <c:layout>
                <c:manualLayout>
                  <c:x val="1.3923891497435979E-2"/>
                  <c:y val="-5.5115403844017419E-3"/>
                </c:manualLayout>
              </c:layout>
              <c:showVal val="1"/>
            </c:dLbl>
            <c:dLbl>
              <c:idx val="4"/>
              <c:layout>
                <c:manualLayout>
                  <c:x val="1.2376792442165295E-2"/>
                  <c:y val="-2.7557701922008683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Лист2!$A$4:$A$8</c:f>
              <c:strCache>
                <c:ptCount val="5"/>
                <c:pt idx="0">
                  <c:v>уменьшили количество лабораторных и практических занятий</c:v>
                </c:pt>
                <c:pt idx="1">
                  <c:v>увеличили количество лекционных занятий</c:v>
                </c:pt>
                <c:pt idx="2">
                  <c:v>уменьшили количество лекционных занятий</c:v>
                </c:pt>
                <c:pt idx="3">
                  <c:v>увеличили количество лабораторных и практических занятий</c:v>
                </c:pt>
                <c:pt idx="4">
                  <c:v>изменили соотношение длительности учебной и производственной практики</c:v>
                </c:pt>
              </c:strCache>
            </c:strRef>
          </c:cat>
          <c:val>
            <c:numRef>
              <c:f>Лист2!$E$4:$E$8</c:f>
              <c:numCache>
                <c:formatCode>General</c:formatCode>
                <c:ptCount val="5"/>
                <c:pt idx="0">
                  <c:v>11.2</c:v>
                </c:pt>
                <c:pt idx="1">
                  <c:v>14.4</c:v>
                </c:pt>
                <c:pt idx="2">
                  <c:v>20.2</c:v>
                </c:pt>
                <c:pt idx="3">
                  <c:v>42.7</c:v>
                </c:pt>
                <c:pt idx="4">
                  <c:v>41.8</c:v>
                </c:pt>
              </c:numCache>
            </c:numRef>
          </c:val>
        </c:ser>
        <c:shape val="cylinder"/>
        <c:axId val="123521664"/>
        <c:axId val="123580800"/>
        <c:axId val="0"/>
      </c:bar3DChart>
      <c:catAx>
        <c:axId val="12352166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580800"/>
        <c:crosses val="autoZero"/>
        <c:auto val="1"/>
        <c:lblAlgn val="ctr"/>
        <c:lblOffset val="100"/>
      </c:catAx>
      <c:valAx>
        <c:axId val="123580800"/>
        <c:scaling>
          <c:orientation val="minMax"/>
        </c:scaling>
        <c:delete val="1"/>
        <c:axPos val="l"/>
        <c:numFmt formatCode="General" sourceLinked="1"/>
        <c:tickLblPos val="none"/>
        <c:crossAx val="12352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463206536373553"/>
          <c:y val="0.73378348586268149"/>
          <c:w val="9.1015106508633564E-2"/>
          <c:h val="0.19932941478724597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chemeClr val="accent1">
            <a:lumMod val="60000"/>
            <a:lumOff val="40000"/>
          </a:schemeClr>
        </a:solidFill>
        <a:ln>
          <a:solidFill>
            <a:schemeClr val="accent1">
              <a:lumMod val="40000"/>
              <a:lumOff val="60000"/>
            </a:schemeClr>
          </a:solidFill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7798735920269818E-2"/>
          <c:y val="0"/>
          <c:w val="0.85874683648809935"/>
          <c:h val="0.88524818318995047"/>
        </c:manualLayout>
      </c:layout>
      <c:bar3DChart>
        <c:barDir val="col"/>
        <c:grouping val="clustered"/>
        <c:shape val="cone"/>
        <c:axId val="123615488"/>
        <c:axId val="123621376"/>
        <c:axId val="0"/>
      </c:bar3DChart>
      <c:catAx>
        <c:axId val="12361548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3621376"/>
        <c:crosses val="autoZero"/>
        <c:auto val="1"/>
        <c:lblAlgn val="ctr"/>
        <c:lblOffset val="100"/>
      </c:catAx>
      <c:valAx>
        <c:axId val="123621376"/>
        <c:scaling>
          <c:orientation val="minMax"/>
        </c:scaling>
        <c:delete val="1"/>
        <c:axPos val="l"/>
        <c:numFmt formatCode="General" sourceLinked="1"/>
        <c:tickLblPos val="none"/>
        <c:crossAx val="123615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758044213232158"/>
          <c:y val="0.69577771017732482"/>
          <c:w val="9.5947290260307475E-2"/>
          <c:h val="0.13924675955888124"/>
        </c:manualLayout>
      </c:layout>
      <c:txPr>
        <a:bodyPr/>
        <a:lstStyle/>
        <a:p>
          <a:pPr>
            <a:defRPr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40"/>
      <c:rAngAx val="1"/>
    </c:view3D>
    <c:floor>
      <c:spPr>
        <a:solidFill>
          <a:schemeClr val="accent3">
            <a:lumMod val="40000"/>
            <a:lumOff val="60000"/>
          </a:schemeClr>
        </a:solidFill>
      </c:spPr>
    </c:floor>
    <c:plotArea>
      <c:layout/>
      <c:bar3DChart>
        <c:barDir val="col"/>
        <c:grouping val="clustered"/>
        <c:ser>
          <c:idx val="0"/>
          <c:order val="0"/>
          <c:tx>
            <c:strRef>
              <c:f>Лист3!$B$2</c:f>
              <c:strCache>
                <c:ptCount val="1"/>
                <c:pt idx="0">
                  <c:v>2018-2019</c:v>
                </c:pt>
              </c:strCache>
            </c:strRef>
          </c:tx>
          <c:dLbls>
            <c:dLbl>
              <c:idx val="0"/>
              <c:layout>
                <c:manualLayout>
                  <c:x val="1.6870106220081841E-2"/>
                  <c:y val="-6.0491140429468054E-3"/>
                </c:manualLayout>
              </c:layout>
              <c:showVal val="1"/>
            </c:dLbl>
            <c:dLbl>
              <c:idx val="1"/>
              <c:layout>
                <c:manualLayout>
                  <c:x val="2.1471044280104191E-2"/>
                  <c:y val="-1.20982280858936E-2"/>
                </c:manualLayout>
              </c:layout>
              <c:showVal val="1"/>
            </c:dLbl>
            <c:dLbl>
              <c:idx val="2"/>
              <c:layout>
                <c:manualLayout>
                  <c:x val="1.3802814180066958E-2"/>
                  <c:y val="1.2098228085893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Лист3!$A$3:$A$5</c:f>
              <c:strCache>
                <c:ptCount val="3"/>
                <c:pt idx="0">
                  <c:v>Нет (потеряли время на ненужный, неинтересный труд)</c:v>
                </c:pt>
                <c:pt idx="1">
                  <c:v>Не совсем (ознакомились с работой, но ничего интересного)</c:v>
                </c:pt>
                <c:pt idx="2">
                  <c:v>Да (получили реальные, полезные для будущей работы навыки и умения)</c:v>
                </c:pt>
              </c:strCache>
            </c:strRef>
          </c:cat>
          <c:val>
            <c:numRef>
              <c:f>Лист3!$B$3:$B$5</c:f>
              <c:numCache>
                <c:formatCode>General</c:formatCode>
                <c:ptCount val="3"/>
                <c:pt idx="0">
                  <c:v>6.9</c:v>
                </c:pt>
                <c:pt idx="1">
                  <c:v>25.7</c:v>
                </c:pt>
                <c:pt idx="2">
                  <c:v>67.3</c:v>
                </c:pt>
              </c:numCache>
            </c:numRef>
          </c:val>
        </c:ser>
        <c:ser>
          <c:idx val="1"/>
          <c:order val="1"/>
          <c:tx>
            <c:strRef>
              <c:f>Лист3!$C$2</c:f>
              <c:strCache>
                <c:ptCount val="1"/>
                <c:pt idx="0">
                  <c:v>2019-2020</c:v>
                </c:pt>
              </c:strCache>
            </c:strRef>
          </c:tx>
          <c:dLbls>
            <c:dLbl>
              <c:idx val="0"/>
              <c:layout>
                <c:manualLayout>
                  <c:x val="1.6870106220081827E-2"/>
                  <c:y val="-9.0736710644202159E-3"/>
                </c:manualLayout>
              </c:layout>
              <c:showVal val="1"/>
            </c:dLbl>
            <c:dLbl>
              <c:idx val="1"/>
              <c:layout>
                <c:manualLayout>
                  <c:x val="1.6870106220081883E-2"/>
                  <c:y val="-6.0491140429468054E-3"/>
                </c:manualLayout>
              </c:layout>
              <c:showVal val="1"/>
            </c:dLbl>
            <c:dLbl>
              <c:idx val="2"/>
              <c:layout>
                <c:manualLayout>
                  <c:x val="1.8403752240089284E-2"/>
                  <c:y val="-2.419645617178718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Лист3!$A$3:$A$5</c:f>
              <c:strCache>
                <c:ptCount val="3"/>
                <c:pt idx="0">
                  <c:v>Нет (потеряли время на ненужный, неинтересный труд)</c:v>
                </c:pt>
                <c:pt idx="1">
                  <c:v>Не совсем (ознакомились с работой, но ничего интересного)</c:v>
                </c:pt>
                <c:pt idx="2">
                  <c:v>Да (получили реальные, полезные для будущей работы навыки и умения)</c:v>
                </c:pt>
              </c:strCache>
            </c:strRef>
          </c:cat>
          <c:val>
            <c:numRef>
              <c:f>Лист3!$C$3:$C$5</c:f>
              <c:numCache>
                <c:formatCode>General</c:formatCode>
                <c:ptCount val="3"/>
                <c:pt idx="0">
                  <c:v>13.2</c:v>
                </c:pt>
                <c:pt idx="1">
                  <c:v>29.7</c:v>
                </c:pt>
                <c:pt idx="2">
                  <c:v>57.1</c:v>
                </c:pt>
              </c:numCache>
            </c:numRef>
          </c:val>
        </c:ser>
        <c:ser>
          <c:idx val="2"/>
          <c:order val="2"/>
          <c:tx>
            <c:strRef>
              <c:f>Лист3!$D$2</c:f>
              <c:strCache>
                <c:ptCount val="1"/>
                <c:pt idx="0">
                  <c:v>2020-2021</c:v>
                </c:pt>
              </c:strCache>
            </c:strRef>
          </c:tx>
          <c:dLbls>
            <c:dLbl>
              <c:idx val="0"/>
              <c:layout>
                <c:manualLayout>
                  <c:x val="4.6009380600223167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1471044280104191E-2"/>
                  <c:y val="-6.0491140429468054E-3"/>
                </c:manualLayout>
              </c:layout>
              <c:showVal val="1"/>
            </c:dLbl>
            <c:dLbl>
              <c:idx val="2"/>
              <c:layout>
                <c:manualLayout>
                  <c:x val="1.3802814180066958E-2"/>
                  <c:y val="-1.8147342128840414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Лист3!$A$3:$A$5</c:f>
              <c:strCache>
                <c:ptCount val="3"/>
                <c:pt idx="0">
                  <c:v>Нет (потеряли время на ненужный, неинтересный труд)</c:v>
                </c:pt>
                <c:pt idx="1">
                  <c:v>Не совсем (ознакомились с работой, но ничего интересного)</c:v>
                </c:pt>
                <c:pt idx="2">
                  <c:v>Да (получили реальные, полезные для будущей работы навыки и умения)</c:v>
                </c:pt>
              </c:strCache>
            </c:strRef>
          </c:cat>
          <c:val>
            <c:numRef>
              <c:f>Лист3!$D$3:$D$5</c:f>
              <c:numCache>
                <c:formatCode>General</c:formatCode>
                <c:ptCount val="3"/>
                <c:pt idx="0">
                  <c:v>11.1</c:v>
                </c:pt>
                <c:pt idx="1">
                  <c:v>29.6</c:v>
                </c:pt>
                <c:pt idx="2">
                  <c:v>59.3</c:v>
                </c:pt>
              </c:numCache>
            </c:numRef>
          </c:val>
        </c:ser>
        <c:ser>
          <c:idx val="3"/>
          <c:order val="3"/>
          <c:tx>
            <c:strRef>
              <c:f>Лист3!$E$2</c:f>
              <c:strCache>
                <c:ptCount val="1"/>
                <c:pt idx="0">
                  <c:v>2021-2022</c:v>
                </c:pt>
              </c:strCache>
            </c:strRef>
          </c:tx>
          <c:dLbls>
            <c:dLbl>
              <c:idx val="0"/>
              <c:layout>
                <c:manualLayout>
                  <c:x val="1.380281418006695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8403752240089284E-2"/>
                  <c:y val="-5.5449571502164174E-17"/>
                </c:manualLayout>
              </c:layout>
              <c:showVal val="1"/>
            </c:dLbl>
            <c:dLbl>
              <c:idx val="2"/>
              <c:layout>
                <c:manualLayout>
                  <c:x val="1.8403752240089284E-2"/>
                  <c:y val="-6.0491140429468054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Лист3!$A$3:$A$5</c:f>
              <c:strCache>
                <c:ptCount val="3"/>
                <c:pt idx="0">
                  <c:v>Нет (потеряли время на ненужный, неинтересный труд)</c:v>
                </c:pt>
                <c:pt idx="1">
                  <c:v>Не совсем (ознакомились с работой, но ничего интересного)</c:v>
                </c:pt>
                <c:pt idx="2">
                  <c:v>Да (получили реальные, полезные для будущей работы навыки и умения)</c:v>
                </c:pt>
              </c:strCache>
            </c:strRef>
          </c:cat>
          <c:val>
            <c:numRef>
              <c:f>Лист3!$E$3:$E$5</c:f>
              <c:numCache>
                <c:formatCode>General</c:formatCode>
                <c:ptCount val="3"/>
                <c:pt idx="0">
                  <c:v>9.4</c:v>
                </c:pt>
                <c:pt idx="1">
                  <c:v>30.3</c:v>
                </c:pt>
                <c:pt idx="2">
                  <c:v>60.3</c:v>
                </c:pt>
              </c:numCache>
            </c:numRef>
          </c:val>
        </c:ser>
        <c:shape val="cone"/>
        <c:axId val="123421440"/>
        <c:axId val="123422976"/>
        <c:axId val="0"/>
      </c:bar3DChart>
      <c:catAx>
        <c:axId val="123421440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422976"/>
        <c:crosses val="autoZero"/>
        <c:auto val="1"/>
        <c:lblAlgn val="ctr"/>
        <c:lblOffset val="100"/>
      </c:catAx>
      <c:valAx>
        <c:axId val="123422976"/>
        <c:scaling>
          <c:orientation val="minMax"/>
        </c:scaling>
        <c:delete val="1"/>
        <c:axPos val="l"/>
        <c:numFmt formatCode="General" sourceLinked="1"/>
        <c:tickLblPos val="none"/>
        <c:crossAx val="123421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64174512010764"/>
          <c:y val="0.74146300919131869"/>
          <c:w val="9.0223670799862904E-2"/>
          <c:h val="0.21877121059919113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8.1502164203158811E-2"/>
          <c:y val="0.17662259763891824"/>
          <c:w val="0.55916010498687652"/>
          <c:h val="0.68669774338122169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71656913071315442"/>
          <c:y val="0.20290266971066484"/>
          <c:w val="0.26916553405146754"/>
          <c:h val="0.52318874341890687"/>
        </c:manualLayout>
      </c:layout>
      <c:txPr>
        <a:bodyPr/>
        <a:lstStyle/>
        <a:p>
          <a:pPr>
            <a:defRPr sz="1400" b="1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chemeClr val="accent3">
            <a:lumMod val="60000"/>
            <a:lumOff val="40000"/>
          </a:schemeClr>
        </a:soli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44120521448655E-2"/>
          <c:y val="6.5823541080344772E-2"/>
          <c:w val="0.87021981079315158"/>
          <c:h val="0.7359380514252899"/>
        </c:manualLayout>
      </c:layout>
      <c:bar3DChart>
        <c:barDir val="col"/>
        <c:grouping val="clustered"/>
        <c:ser>
          <c:idx val="0"/>
          <c:order val="0"/>
          <c:tx>
            <c:strRef>
              <c:f>Лист4!$B$2</c:f>
              <c:strCache>
                <c:ptCount val="1"/>
                <c:pt idx="0">
                  <c:v>2018-2019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Лист4!$A$3:$A$6</c:f>
              <c:strCache>
                <c:ptCount val="4"/>
                <c:pt idx="0">
                  <c:v>Нет</c:v>
                </c:pt>
                <c:pt idx="1">
                  <c:v>Скорее нет, 
чем да</c:v>
                </c:pt>
                <c:pt idx="2">
                  <c:v>Да</c:v>
                </c:pt>
                <c:pt idx="3">
                  <c:v>Скорее да, 
чем нет</c:v>
                </c:pt>
              </c:strCache>
            </c:strRef>
          </c:cat>
          <c:val>
            <c:numRef>
              <c:f>Лист4!$B$3:$B$6</c:f>
              <c:numCache>
                <c:formatCode>General</c:formatCode>
                <c:ptCount val="4"/>
                <c:pt idx="0">
                  <c:v>9.8000000000000007</c:v>
                </c:pt>
                <c:pt idx="1">
                  <c:v>16.899999999999999</c:v>
                </c:pt>
                <c:pt idx="2">
                  <c:v>35.1</c:v>
                </c:pt>
                <c:pt idx="3">
                  <c:v>38.300000000000004</c:v>
                </c:pt>
              </c:numCache>
            </c:numRef>
          </c:val>
        </c:ser>
        <c:ser>
          <c:idx val="1"/>
          <c:order val="1"/>
          <c:tx>
            <c:strRef>
              <c:f>Лист4!$C$2</c:f>
              <c:strCache>
                <c:ptCount val="1"/>
                <c:pt idx="0">
                  <c:v>2019-2020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Лист4!$A$3:$A$6</c:f>
              <c:strCache>
                <c:ptCount val="4"/>
                <c:pt idx="0">
                  <c:v>Нет</c:v>
                </c:pt>
                <c:pt idx="1">
                  <c:v>Скорее нет, 
чем да</c:v>
                </c:pt>
                <c:pt idx="2">
                  <c:v>Да</c:v>
                </c:pt>
                <c:pt idx="3">
                  <c:v>Скорее да, 
чем нет</c:v>
                </c:pt>
              </c:strCache>
            </c:strRef>
          </c:cat>
          <c:val>
            <c:numRef>
              <c:f>Лист4!$C$3:$C$6</c:f>
              <c:numCache>
                <c:formatCode>General</c:formatCode>
                <c:ptCount val="4"/>
                <c:pt idx="0">
                  <c:v>9.2000000000000011</c:v>
                </c:pt>
                <c:pt idx="1">
                  <c:v>17.600000000000001</c:v>
                </c:pt>
                <c:pt idx="2">
                  <c:v>33.800000000000004</c:v>
                </c:pt>
                <c:pt idx="3">
                  <c:v>39.300000000000004</c:v>
                </c:pt>
              </c:numCache>
            </c:numRef>
          </c:val>
        </c:ser>
        <c:ser>
          <c:idx val="2"/>
          <c:order val="2"/>
          <c:tx>
            <c:strRef>
              <c:f>Лист4!$D$2</c:f>
              <c:strCache>
                <c:ptCount val="1"/>
                <c:pt idx="0">
                  <c:v>2020-2021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Лист4!$A$3:$A$6</c:f>
              <c:strCache>
                <c:ptCount val="4"/>
                <c:pt idx="0">
                  <c:v>Нет</c:v>
                </c:pt>
                <c:pt idx="1">
                  <c:v>Скорее нет, 
чем да</c:v>
                </c:pt>
                <c:pt idx="2">
                  <c:v>Да</c:v>
                </c:pt>
                <c:pt idx="3">
                  <c:v>Скорее да, 
чем нет</c:v>
                </c:pt>
              </c:strCache>
            </c:strRef>
          </c:cat>
          <c:val>
            <c:numRef>
              <c:f>Лист4!$D$3:$D$6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22</c:v>
                </c:pt>
                <c:pt idx="2">
                  <c:v>33.200000000000003</c:v>
                </c:pt>
                <c:pt idx="3">
                  <c:v>36.5</c:v>
                </c:pt>
              </c:numCache>
            </c:numRef>
          </c:val>
        </c:ser>
        <c:ser>
          <c:idx val="3"/>
          <c:order val="3"/>
          <c:tx>
            <c:strRef>
              <c:f>Лист4!$E$2</c:f>
              <c:strCache>
                <c:ptCount val="1"/>
                <c:pt idx="0">
                  <c:v>2021-2022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Лист4!$A$3:$A$6</c:f>
              <c:strCache>
                <c:ptCount val="4"/>
                <c:pt idx="0">
                  <c:v>Нет</c:v>
                </c:pt>
                <c:pt idx="1">
                  <c:v>Скорее нет, 
чем да</c:v>
                </c:pt>
                <c:pt idx="2">
                  <c:v>Да</c:v>
                </c:pt>
                <c:pt idx="3">
                  <c:v>Скорее да, 
чем нет</c:v>
                </c:pt>
              </c:strCache>
            </c:strRef>
          </c:cat>
          <c:val>
            <c:numRef>
              <c:f>Лист4!$E$3:$E$6</c:f>
              <c:numCache>
                <c:formatCode>General</c:formatCode>
                <c:ptCount val="4"/>
                <c:pt idx="0">
                  <c:v>7.4</c:v>
                </c:pt>
                <c:pt idx="1">
                  <c:v>19.7</c:v>
                </c:pt>
                <c:pt idx="2">
                  <c:v>35.800000000000004</c:v>
                </c:pt>
                <c:pt idx="3">
                  <c:v>37.1</c:v>
                </c:pt>
              </c:numCache>
            </c:numRef>
          </c:val>
        </c:ser>
        <c:shape val="cone"/>
        <c:axId val="123886592"/>
        <c:axId val="123900672"/>
        <c:axId val="0"/>
      </c:bar3DChart>
      <c:catAx>
        <c:axId val="12388659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3900672"/>
        <c:crosses val="autoZero"/>
        <c:auto val="1"/>
        <c:lblAlgn val="ctr"/>
        <c:lblOffset val="100"/>
      </c:catAx>
      <c:valAx>
        <c:axId val="123900672"/>
        <c:scaling>
          <c:orientation val="minMax"/>
        </c:scaling>
        <c:delete val="1"/>
        <c:axPos val="l"/>
        <c:numFmt formatCode="General" sourceLinked="1"/>
        <c:tickLblPos val="none"/>
        <c:crossAx val="123886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61825616362812"/>
          <c:y val="0.71193436869946913"/>
          <c:w val="8.7929848660883381E-2"/>
          <c:h val="0.21641479856441564"/>
        </c:manualLayout>
      </c:layout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4C37E-AB5A-4E06-843F-BC4FB81088A2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02013C9-7EF2-49A6-8895-39742DF0B853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Исторический факультет - 20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4DEF10-5EF5-4844-9725-0AADD0A3882B}" type="parTrans" cxnId="{98D05F12-A02F-4727-B607-592537EB6D26}">
      <dgm:prSet/>
      <dgm:spPr/>
      <dgm:t>
        <a:bodyPr/>
        <a:lstStyle/>
        <a:p>
          <a:pPr algn="ctr"/>
          <a:endParaRPr lang="ru-RU"/>
        </a:p>
      </dgm:t>
    </dgm:pt>
    <dgm:pt modelId="{C0DF933F-AF44-4290-8706-60F5FA610568}" type="sibTrans" cxnId="{98D05F12-A02F-4727-B607-592537EB6D26}">
      <dgm:prSet/>
      <dgm:spPr/>
      <dgm:t>
        <a:bodyPr/>
        <a:lstStyle/>
        <a:p>
          <a:pPr algn="ctr"/>
          <a:endParaRPr lang="ru-RU"/>
        </a:p>
      </dgm:t>
    </dgm:pt>
    <dgm:pt modelId="{0D844E08-F60D-463B-A7F4-95187EA39A08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Юридический</a:t>
          </a:r>
          <a:r>
            <a:rPr lang="ru-RU" sz="1400" b="1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- 5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595D52-B213-47DC-86F8-3E9EF5322381}" type="parTrans" cxnId="{422D1209-D51E-476C-A11F-0DF89CC15061}">
      <dgm:prSet/>
      <dgm:spPr/>
      <dgm:t>
        <a:bodyPr/>
        <a:lstStyle/>
        <a:p>
          <a:pPr algn="ctr"/>
          <a:endParaRPr lang="ru-RU"/>
        </a:p>
      </dgm:t>
    </dgm:pt>
    <dgm:pt modelId="{13D9C770-C37D-4623-81CD-F6D5BC3818CD}" type="sibTrans" cxnId="{422D1209-D51E-476C-A11F-0DF89CC15061}">
      <dgm:prSet/>
      <dgm:spPr/>
      <dgm:t>
        <a:bodyPr/>
        <a:lstStyle/>
        <a:p>
          <a:pPr algn="ctr"/>
          <a:endParaRPr lang="ru-RU"/>
        </a:p>
      </dgm:t>
    </dgm:pt>
    <dgm:pt modelId="{4E76D1EF-DB96-4DFD-98ED-3ABB569F768A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физики, математики, информатики - 68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BD133F-1ACB-4AC9-94C0-C9377C67AC45}" type="parTrans" cxnId="{8CA2B8C9-9DB7-4645-9E68-299799EBBC8A}">
      <dgm:prSet/>
      <dgm:spPr/>
      <dgm:t>
        <a:bodyPr/>
        <a:lstStyle/>
        <a:p>
          <a:pPr algn="ctr"/>
          <a:endParaRPr lang="ru-RU"/>
        </a:p>
      </dgm:t>
    </dgm:pt>
    <dgm:pt modelId="{DBB755C8-1DF7-41F0-AE52-6DAD2F3138DD}" type="sibTrans" cxnId="{8CA2B8C9-9DB7-4645-9E68-299799EBBC8A}">
      <dgm:prSet/>
      <dgm:spPr/>
      <dgm:t>
        <a:bodyPr/>
        <a:lstStyle/>
        <a:p>
          <a:pPr algn="ctr"/>
          <a:endParaRPr lang="ru-RU"/>
        </a:p>
      </dgm:t>
    </dgm:pt>
    <dgm:pt modelId="{2E618941-B67F-47F6-8E6D-845FA78FA1A4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Филологический факультет - 41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0FA1FD-279C-47BA-826E-CCCD14999E6C}" type="parTrans" cxnId="{E2FF3419-9685-4164-A556-3056F0C2C59B}">
      <dgm:prSet/>
      <dgm:spPr/>
      <dgm:t>
        <a:bodyPr/>
        <a:lstStyle/>
        <a:p>
          <a:pPr algn="ctr"/>
          <a:endParaRPr lang="ru-RU"/>
        </a:p>
      </dgm:t>
    </dgm:pt>
    <dgm:pt modelId="{AAC96C3F-561F-4DCE-8BEC-BC5F11AB038C}" type="sibTrans" cxnId="{E2FF3419-9685-4164-A556-3056F0C2C59B}">
      <dgm:prSet/>
      <dgm:spPr/>
      <dgm:t>
        <a:bodyPr/>
        <a:lstStyle/>
        <a:p>
          <a:pPr algn="ctr"/>
          <a:endParaRPr lang="ru-RU"/>
        </a:p>
      </dgm:t>
    </dgm:pt>
    <dgm:pt modelId="{13AD5915-D823-44AD-BA91-08D1E202D4A3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Естественно-географический факультет - 112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28033A-3EA6-4040-85BB-7D025AC9FD08}" type="parTrans" cxnId="{1B1C3DAB-F05A-4A03-83E7-6304C1C8E0CD}">
      <dgm:prSet/>
      <dgm:spPr/>
      <dgm:t>
        <a:bodyPr/>
        <a:lstStyle/>
        <a:p>
          <a:pPr algn="ctr"/>
          <a:endParaRPr lang="ru-RU"/>
        </a:p>
      </dgm:t>
    </dgm:pt>
    <dgm:pt modelId="{E80223C4-EB9E-49B2-A512-0AAA2D215BDA}" type="sibTrans" cxnId="{1B1C3DAB-F05A-4A03-83E7-6304C1C8E0CD}">
      <dgm:prSet/>
      <dgm:spPr/>
      <dgm:t>
        <a:bodyPr/>
        <a:lstStyle/>
        <a:p>
          <a:pPr algn="ctr"/>
          <a:endParaRPr lang="ru-RU"/>
        </a:p>
      </dgm:t>
    </dgm:pt>
    <dgm:pt modelId="{397EABBE-BF52-4951-B3C8-723FB586A305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педагогики и психологии - 29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0406AD-E3F0-4BF0-8544-4FE9B2F74B2A}" type="parTrans" cxnId="{7DF0A8AF-BDB1-44AD-AAC5-8899FE68EE08}">
      <dgm:prSet/>
      <dgm:spPr/>
      <dgm:t>
        <a:bodyPr/>
        <a:lstStyle/>
        <a:p>
          <a:pPr algn="ctr"/>
          <a:endParaRPr lang="ru-RU"/>
        </a:p>
      </dgm:t>
    </dgm:pt>
    <dgm:pt modelId="{64CDFB9F-C329-421F-AE24-C906DF628BA7}" type="sibTrans" cxnId="{7DF0A8AF-BDB1-44AD-AAC5-8899FE68EE08}">
      <dgm:prSet/>
      <dgm:spPr/>
      <dgm:t>
        <a:bodyPr/>
        <a:lstStyle/>
        <a:p>
          <a:pPr algn="ctr"/>
          <a:endParaRPr lang="ru-RU"/>
        </a:p>
      </dgm:t>
    </dgm:pt>
    <dgm:pt modelId="{9CE56804-3AD8-4A1F-8030-0778E25C5945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иностранных языков - 100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B23354-93C9-4F1F-AD6C-165B82CFE512}" type="parTrans" cxnId="{A204B75B-D2F1-4671-A7DD-F735F68B7A4E}">
      <dgm:prSet/>
      <dgm:spPr/>
      <dgm:t>
        <a:bodyPr/>
        <a:lstStyle/>
        <a:p>
          <a:pPr algn="ctr"/>
          <a:endParaRPr lang="ru-RU"/>
        </a:p>
      </dgm:t>
    </dgm:pt>
    <dgm:pt modelId="{AC817A8F-2C02-4647-8F8F-60DF59FDDEBB}" type="sibTrans" cxnId="{A204B75B-D2F1-4671-A7DD-F735F68B7A4E}">
      <dgm:prSet/>
      <dgm:spPr/>
      <dgm:t>
        <a:bodyPr/>
        <a:lstStyle/>
        <a:p>
          <a:pPr algn="ctr"/>
          <a:endParaRPr lang="ru-RU"/>
        </a:p>
      </dgm:t>
    </dgm:pt>
    <dgm:pt modelId="{01386903-147F-4F1A-A46A-AEC0743C50D1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Художественно-графический факультет - 25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198704-9240-4C85-B618-A7515CE48B02}" type="parTrans" cxnId="{AB0AD6DC-0E50-4FEE-AF31-23D410590B1A}">
      <dgm:prSet/>
      <dgm:spPr/>
      <dgm:t>
        <a:bodyPr/>
        <a:lstStyle/>
        <a:p>
          <a:pPr algn="ctr"/>
          <a:endParaRPr lang="ru-RU"/>
        </a:p>
      </dgm:t>
    </dgm:pt>
    <dgm:pt modelId="{9F6FDF8E-65BA-4D8D-B44C-50C4E1274555}" type="sibTrans" cxnId="{AB0AD6DC-0E50-4FEE-AF31-23D410590B1A}">
      <dgm:prSet/>
      <dgm:spPr/>
      <dgm:t>
        <a:bodyPr/>
        <a:lstStyle/>
        <a:p>
          <a:pPr algn="ctr"/>
          <a:endParaRPr lang="ru-RU"/>
        </a:p>
      </dgm:t>
    </dgm:pt>
    <dgm:pt modelId="{C1208FE3-7AEF-4605-B58D-6135D382E7D1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Индустриально-педагогический факультет - 16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E760187-F533-4CA3-8CF1-0D7437828113}" type="parTrans" cxnId="{13E75E10-4D28-47DC-A94A-78126FFB5113}">
      <dgm:prSet/>
      <dgm:spPr/>
      <dgm:t>
        <a:bodyPr/>
        <a:lstStyle/>
        <a:p>
          <a:pPr algn="ctr"/>
          <a:endParaRPr lang="ru-RU"/>
        </a:p>
      </dgm:t>
    </dgm:pt>
    <dgm:pt modelId="{2E7E685F-89B6-459A-98CD-C0AA48C42F9D}" type="sibTrans" cxnId="{13E75E10-4D28-47DC-A94A-78126FFB5113}">
      <dgm:prSet/>
      <dgm:spPr/>
      <dgm:t>
        <a:bodyPr/>
        <a:lstStyle/>
        <a:p>
          <a:pPr algn="ctr"/>
          <a:endParaRPr lang="ru-RU"/>
        </a:p>
      </dgm:t>
    </dgm:pt>
    <dgm:pt modelId="{D1DA1E34-4C81-4120-BBCA-E4E0A73D1096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физической культуры и спорта - 32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632225-555C-49C4-AA5E-11619AC507F5}" type="parTrans" cxnId="{61D1EDF6-3E53-4BC9-939B-C305D3517E83}">
      <dgm:prSet/>
      <dgm:spPr/>
      <dgm:t>
        <a:bodyPr/>
        <a:lstStyle/>
        <a:p>
          <a:pPr algn="ctr"/>
          <a:endParaRPr lang="ru-RU"/>
        </a:p>
      </dgm:t>
    </dgm:pt>
    <dgm:pt modelId="{ED29D8C6-CF56-4473-B5A8-DCFC985332B7}" type="sibTrans" cxnId="{61D1EDF6-3E53-4BC9-939B-C305D3517E83}">
      <dgm:prSet/>
      <dgm:spPr/>
      <dgm:t>
        <a:bodyPr/>
        <a:lstStyle/>
        <a:p>
          <a:pPr algn="ctr"/>
          <a:endParaRPr lang="ru-RU"/>
        </a:p>
      </dgm:t>
    </dgm:pt>
    <dgm:pt modelId="{18941BE5-32A1-4036-8F8B-B259D236C751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Дефектологический факультет - 12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67E0C9-47D4-4C52-B72A-F3880CEDACFD}" type="parTrans" cxnId="{28659A3F-41D0-473E-963A-489224DB216C}">
      <dgm:prSet/>
      <dgm:spPr/>
      <dgm:t>
        <a:bodyPr/>
        <a:lstStyle/>
        <a:p>
          <a:pPr algn="ctr"/>
          <a:endParaRPr lang="ru-RU"/>
        </a:p>
      </dgm:t>
    </dgm:pt>
    <dgm:pt modelId="{527890EB-933C-42DE-ACB1-7C267B810641}" type="sibTrans" cxnId="{28659A3F-41D0-473E-963A-489224DB216C}">
      <dgm:prSet/>
      <dgm:spPr/>
      <dgm:t>
        <a:bodyPr/>
        <a:lstStyle/>
        <a:p>
          <a:pPr algn="ctr"/>
          <a:endParaRPr lang="ru-RU"/>
        </a:p>
      </dgm:t>
    </dgm:pt>
    <dgm:pt modelId="{5A56D54E-962C-4150-A56A-2D96B39689EE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Институт экономики и управления - 59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0AB9A3-5F7E-48D7-A817-E1C167F8AF28}" type="parTrans" cxnId="{3EB122F7-9A08-479A-8CDE-518EBD8ED848}">
      <dgm:prSet/>
      <dgm:spPr/>
      <dgm:t>
        <a:bodyPr/>
        <a:lstStyle/>
        <a:p>
          <a:pPr algn="ctr"/>
          <a:endParaRPr lang="ru-RU"/>
        </a:p>
      </dgm:t>
    </dgm:pt>
    <dgm:pt modelId="{9347D548-CFD8-48D9-9287-E3FA29A9E0AE}" type="sibTrans" cxnId="{3EB122F7-9A08-479A-8CDE-518EBD8ED848}">
      <dgm:prSet/>
      <dgm:spPr/>
      <dgm:t>
        <a:bodyPr/>
        <a:lstStyle/>
        <a:p>
          <a:pPr algn="ctr"/>
          <a:endParaRPr lang="ru-RU"/>
        </a:p>
      </dgm:t>
    </dgm:pt>
    <dgm:pt modelId="{124475FE-2C44-4F91-9D28-A36CE636EF1A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теологии и религиоведения - 14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A931FD-A646-4EF0-ACDF-B01D97B8843F}" type="parTrans" cxnId="{4607F861-B2FA-4EFA-A5A4-2AAB3E490057}">
      <dgm:prSet/>
      <dgm:spPr/>
      <dgm:t>
        <a:bodyPr/>
        <a:lstStyle/>
        <a:p>
          <a:pPr algn="ctr"/>
          <a:endParaRPr lang="ru-RU"/>
        </a:p>
      </dgm:t>
    </dgm:pt>
    <dgm:pt modelId="{9E1C0CA9-F932-474E-9C91-40653FDE9331}" type="sibTrans" cxnId="{4607F861-B2FA-4EFA-A5A4-2AAB3E490057}">
      <dgm:prSet/>
      <dgm:spPr/>
      <dgm:t>
        <a:bodyPr/>
        <a:lstStyle/>
        <a:p>
          <a:pPr algn="ctr"/>
          <a:endParaRPr lang="ru-RU"/>
        </a:p>
      </dgm:t>
    </dgm:pt>
    <dgm:pt modelId="{EEF96E47-E19C-4EE4-8225-C44EAC9BFD5F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философии и социологии – 9  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9946C6-CBD0-4EAF-99B5-164A9FA1BA48}" type="parTrans" cxnId="{DEC07AB9-FCA3-4900-9015-5543A9A916CE}">
      <dgm:prSet/>
      <dgm:spPr/>
      <dgm:t>
        <a:bodyPr/>
        <a:lstStyle/>
        <a:p>
          <a:pPr algn="ctr"/>
          <a:endParaRPr lang="ru-RU"/>
        </a:p>
      </dgm:t>
    </dgm:pt>
    <dgm:pt modelId="{9E7281E0-DE77-41A0-8DA2-9622BC758E4B}" type="sibTrans" cxnId="{DEC07AB9-FCA3-4900-9015-5543A9A916CE}">
      <dgm:prSet/>
      <dgm:spPr/>
      <dgm:t>
        <a:bodyPr/>
        <a:lstStyle/>
        <a:p>
          <a:pPr algn="ctr"/>
          <a:endParaRPr lang="ru-RU"/>
        </a:p>
      </dgm:t>
    </dgm:pt>
    <dgm:pt modelId="{02FB101C-5D45-4107-B3F1-079C8DB022D7}">
      <dgm:prSet phldrT="[Текст]" custT="1"/>
      <dgm:spPr/>
      <dgm:t>
        <a:bodyPr/>
        <a:lstStyle/>
        <a:p>
          <a:pPr algn="ctr"/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Колледж коммерции, технологий и сервиса - 55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8A79C8-1F59-48B3-BDBB-AA1D9D1C63F9}" type="sibTrans" cxnId="{6F85C385-7B41-4908-93BE-8DC1484BAA7C}">
      <dgm:prSet/>
      <dgm:spPr/>
      <dgm:t>
        <a:bodyPr/>
        <a:lstStyle/>
        <a:p>
          <a:pPr algn="ctr"/>
          <a:endParaRPr lang="ru-RU"/>
        </a:p>
      </dgm:t>
    </dgm:pt>
    <dgm:pt modelId="{37C13B7E-2AA8-411B-9909-84ABABA8DCA3}" type="parTrans" cxnId="{6F85C385-7B41-4908-93BE-8DC1484BAA7C}">
      <dgm:prSet/>
      <dgm:spPr/>
      <dgm:t>
        <a:bodyPr/>
        <a:lstStyle/>
        <a:p>
          <a:pPr algn="ctr"/>
          <a:endParaRPr lang="ru-RU"/>
        </a:p>
      </dgm:t>
    </dgm:pt>
    <dgm:pt modelId="{4E6D6DF8-69FF-4491-824A-01AABB985D28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искусств  и </a:t>
          </a:r>
          <a:r>
            <a:rPr lang="ru-RU" sz="1400" b="1" dirty="0" err="1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арт-педагогики</a:t>
          </a:r>
          <a:r>
            <a:rPr lang="ru-RU" sz="1400" b="1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- 37</a:t>
          </a:r>
          <a:endParaRPr lang="ru-RU" sz="1400" b="1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8013E01-3BC6-4349-905F-A41E3FDB61AC}" type="parTrans" cxnId="{55C16C9C-97AD-4ADE-B313-F9CC6AB0EC11}">
      <dgm:prSet/>
      <dgm:spPr/>
      <dgm:t>
        <a:bodyPr/>
        <a:lstStyle/>
        <a:p>
          <a:endParaRPr lang="ru-RU"/>
        </a:p>
      </dgm:t>
    </dgm:pt>
    <dgm:pt modelId="{FCC50810-5921-42BE-A34A-CE0C4C324007}" type="sibTrans" cxnId="{55C16C9C-97AD-4ADE-B313-F9CC6AB0EC11}">
      <dgm:prSet/>
      <dgm:spPr/>
      <dgm:t>
        <a:bodyPr/>
        <a:lstStyle/>
        <a:p>
          <a:endParaRPr lang="ru-RU"/>
        </a:p>
      </dgm:t>
    </dgm:pt>
    <dgm:pt modelId="{96EE3BC8-0651-4CEC-9B1C-B605B31D7736}" type="pres">
      <dgm:prSet presAssocID="{6F74C37E-AB5A-4E06-843F-BC4FB81088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8753D1A-4F92-4FF6-8F6C-2A3EA4AFF4B8}" type="pres">
      <dgm:prSet presAssocID="{102013C9-7EF2-49A6-8895-39742DF0B853}" presName="node" presStyleLbl="node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2952C-9758-46F6-B5A0-E1A04E758A47}" type="pres">
      <dgm:prSet presAssocID="{C0DF933F-AF44-4290-8706-60F5FA610568}" presName="sibTrans" presStyleCnt="0"/>
      <dgm:spPr/>
    </dgm:pt>
    <dgm:pt modelId="{B3E6FE50-8F52-4F88-8C5B-66501021C15A}" type="pres">
      <dgm:prSet presAssocID="{0D844E08-F60D-463B-A7F4-95187EA39A08}" presName="node" presStyleLbl="node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24C03-FD78-40F9-992F-0CB376073692}" type="pres">
      <dgm:prSet presAssocID="{13D9C770-C37D-4623-81CD-F6D5BC3818CD}" presName="sibTrans" presStyleCnt="0"/>
      <dgm:spPr/>
    </dgm:pt>
    <dgm:pt modelId="{613E61CA-636B-4321-A8FE-406623CFE46B}" type="pres">
      <dgm:prSet presAssocID="{4E76D1EF-DB96-4DFD-98ED-3ABB569F768A}" presName="node" presStyleLbl="node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41C8AB-DAF8-4F5C-9369-C7574C215D72}" type="pres">
      <dgm:prSet presAssocID="{DBB755C8-1DF7-41F0-AE52-6DAD2F3138DD}" presName="sibTrans" presStyleCnt="0"/>
      <dgm:spPr/>
    </dgm:pt>
    <dgm:pt modelId="{50CA0AD7-A5D1-4A27-AEF0-5A183A9E743A}" type="pres">
      <dgm:prSet presAssocID="{2E618941-B67F-47F6-8E6D-845FA78FA1A4}" presName="node" presStyleLbl="node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EE0CF-6942-4089-AB55-EE9F40646233}" type="pres">
      <dgm:prSet presAssocID="{AAC96C3F-561F-4DCE-8BEC-BC5F11AB038C}" presName="sibTrans" presStyleCnt="0"/>
      <dgm:spPr/>
    </dgm:pt>
    <dgm:pt modelId="{6D471807-0F66-4990-9628-BFAD325B8C36}" type="pres">
      <dgm:prSet presAssocID="{13AD5915-D823-44AD-BA91-08D1E202D4A3}" presName="node" presStyleLbl="node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10446-84AB-4CED-8D51-E22B06B8E2B3}" type="pres">
      <dgm:prSet presAssocID="{E80223C4-EB9E-49B2-A512-0AAA2D215BDA}" presName="sibTrans" presStyleCnt="0"/>
      <dgm:spPr/>
    </dgm:pt>
    <dgm:pt modelId="{45DBC707-86DB-4E1A-B952-89950C09009D}" type="pres">
      <dgm:prSet presAssocID="{397EABBE-BF52-4951-B3C8-723FB586A305}" presName="node" presStyleLbl="node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CB7895-EF2D-4E29-A57C-C4923E045566}" type="pres">
      <dgm:prSet presAssocID="{64CDFB9F-C329-421F-AE24-C906DF628BA7}" presName="sibTrans" presStyleCnt="0"/>
      <dgm:spPr/>
    </dgm:pt>
    <dgm:pt modelId="{60BFDB6D-DE7B-4DC3-8FAC-00AA1C2118B9}" type="pres">
      <dgm:prSet presAssocID="{9CE56804-3AD8-4A1F-8030-0778E25C5945}" presName="node" presStyleLbl="node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6EBB7D-714B-4565-B60E-BBD3944E5CD6}" type="pres">
      <dgm:prSet presAssocID="{AC817A8F-2C02-4647-8F8F-60DF59FDDEBB}" presName="sibTrans" presStyleCnt="0"/>
      <dgm:spPr/>
    </dgm:pt>
    <dgm:pt modelId="{73DA0030-8F1D-4931-B7AF-F3F25AF89CEB}" type="pres">
      <dgm:prSet presAssocID="{01386903-147F-4F1A-A46A-AEC0743C50D1}" presName="node" presStyleLbl="node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DA9D10-6731-4D5B-B4B7-B0EDD5B4CDA2}" type="pres">
      <dgm:prSet presAssocID="{9F6FDF8E-65BA-4D8D-B44C-50C4E1274555}" presName="sibTrans" presStyleCnt="0"/>
      <dgm:spPr/>
    </dgm:pt>
    <dgm:pt modelId="{B68E2F56-41E8-4927-B32C-25E642944A0A}" type="pres">
      <dgm:prSet presAssocID="{C1208FE3-7AEF-4605-B58D-6135D382E7D1}" presName="node" presStyleLbl="node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33A2C0-CECF-491C-A2C2-F4B66017D131}" type="pres">
      <dgm:prSet presAssocID="{2E7E685F-89B6-459A-98CD-C0AA48C42F9D}" presName="sibTrans" presStyleCnt="0"/>
      <dgm:spPr/>
    </dgm:pt>
    <dgm:pt modelId="{DDB9B403-89A7-406B-8158-BB5B3854E386}" type="pres">
      <dgm:prSet presAssocID="{D1DA1E34-4C81-4120-BBCA-E4E0A73D1096}" presName="node" presStyleLbl="node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66B18-B42E-4254-A22A-8A0D44082022}" type="pres">
      <dgm:prSet presAssocID="{ED29D8C6-CF56-4473-B5A8-DCFC985332B7}" presName="sibTrans" presStyleCnt="0"/>
      <dgm:spPr/>
    </dgm:pt>
    <dgm:pt modelId="{3D79714D-A436-4E1E-8DF9-927025603736}" type="pres">
      <dgm:prSet presAssocID="{18941BE5-32A1-4036-8F8B-B259D236C751}" presName="node" presStyleLbl="node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1B0B4-D4F8-47A0-9646-F6142947DBF0}" type="pres">
      <dgm:prSet presAssocID="{527890EB-933C-42DE-ACB1-7C267B810641}" presName="sibTrans" presStyleCnt="0"/>
      <dgm:spPr/>
    </dgm:pt>
    <dgm:pt modelId="{B2434C39-B5E9-453E-B0ED-D735D3CEC05A}" type="pres">
      <dgm:prSet presAssocID="{5A56D54E-962C-4150-A56A-2D96B39689EE}" presName="node" presStyleLbl="node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12ECA-C2A3-4B16-AFDD-917021EB7A98}" type="pres">
      <dgm:prSet presAssocID="{9347D548-CFD8-48D9-9287-E3FA29A9E0AE}" presName="sibTrans" presStyleCnt="0"/>
      <dgm:spPr/>
    </dgm:pt>
    <dgm:pt modelId="{B594A790-CAF9-4DFA-9878-D7B9F7D67F52}" type="pres">
      <dgm:prSet presAssocID="{02FB101C-5D45-4107-B3F1-079C8DB022D7}" presName="node" presStyleLbl="node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776700-528A-49AC-AE03-856FC8791DE1}" type="pres">
      <dgm:prSet presAssocID="{AB8A79C8-1F59-48B3-BDBB-AA1D9D1C63F9}" presName="sibTrans" presStyleCnt="0"/>
      <dgm:spPr/>
    </dgm:pt>
    <dgm:pt modelId="{B572C0A9-864E-4CDB-9B7F-9642E1DE9B69}" type="pres">
      <dgm:prSet presAssocID="{124475FE-2C44-4F91-9D28-A36CE636EF1A}" presName="node" presStyleLbl="node1" presStyleIdx="1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27E23-57D4-45B7-9EF6-DDB8A0BE8358}" type="pres">
      <dgm:prSet presAssocID="{9E1C0CA9-F932-474E-9C91-40653FDE9331}" presName="sibTrans" presStyleCnt="0"/>
      <dgm:spPr/>
    </dgm:pt>
    <dgm:pt modelId="{196377CA-C28F-45FE-BC46-645F3CD28985}" type="pres">
      <dgm:prSet presAssocID="{EEF96E47-E19C-4EE4-8225-C44EAC9BFD5F}" presName="node" presStyleLbl="node1" presStyleIdx="1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DE814-DBA1-48D2-917F-400E7B6FFDC6}" type="pres">
      <dgm:prSet presAssocID="{9E7281E0-DE77-41A0-8DA2-9622BC758E4B}" presName="sibTrans" presStyleCnt="0"/>
      <dgm:spPr/>
    </dgm:pt>
    <dgm:pt modelId="{9D6992E5-FCB1-4963-8E3E-2EECAE8DCA32}" type="pres">
      <dgm:prSet presAssocID="{4E6D6DF8-69FF-4491-824A-01AABB985D28}" presName="node" presStyleLbl="node1" presStyleIdx="1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D1EDF6-3E53-4BC9-939B-C305D3517E83}" srcId="{6F74C37E-AB5A-4E06-843F-BC4FB81088A2}" destId="{D1DA1E34-4C81-4120-BBCA-E4E0A73D1096}" srcOrd="9" destOrd="0" parTransId="{08632225-555C-49C4-AA5E-11619AC507F5}" sibTransId="{ED29D8C6-CF56-4473-B5A8-DCFC985332B7}"/>
    <dgm:cxn modelId="{C387767D-B342-4BF4-932C-8CC967577071}" type="presOf" srcId="{01386903-147F-4F1A-A46A-AEC0743C50D1}" destId="{73DA0030-8F1D-4931-B7AF-F3F25AF89CEB}" srcOrd="0" destOrd="0" presId="urn:microsoft.com/office/officeart/2005/8/layout/default"/>
    <dgm:cxn modelId="{C4E452C0-776A-4DBA-A1EC-8E2E88D620A1}" type="presOf" srcId="{18941BE5-32A1-4036-8F8B-B259D236C751}" destId="{3D79714D-A436-4E1E-8DF9-927025603736}" srcOrd="0" destOrd="0" presId="urn:microsoft.com/office/officeart/2005/8/layout/default"/>
    <dgm:cxn modelId="{8CA2B8C9-9DB7-4645-9E68-299799EBBC8A}" srcId="{6F74C37E-AB5A-4E06-843F-BC4FB81088A2}" destId="{4E76D1EF-DB96-4DFD-98ED-3ABB569F768A}" srcOrd="2" destOrd="0" parTransId="{F1BD133F-1ACB-4AC9-94C0-C9377C67AC45}" sibTransId="{DBB755C8-1DF7-41F0-AE52-6DAD2F3138DD}"/>
    <dgm:cxn modelId="{55C16C9C-97AD-4ADE-B313-F9CC6AB0EC11}" srcId="{6F74C37E-AB5A-4E06-843F-BC4FB81088A2}" destId="{4E6D6DF8-69FF-4491-824A-01AABB985D28}" srcOrd="15" destOrd="0" parTransId="{48013E01-3BC6-4349-905F-A41E3FDB61AC}" sibTransId="{FCC50810-5921-42BE-A34A-CE0C4C324007}"/>
    <dgm:cxn modelId="{7FEF909D-4F87-4FF7-8A64-4B6E4F73CC91}" type="presOf" srcId="{D1DA1E34-4C81-4120-BBCA-E4E0A73D1096}" destId="{DDB9B403-89A7-406B-8158-BB5B3854E386}" srcOrd="0" destOrd="0" presId="urn:microsoft.com/office/officeart/2005/8/layout/default"/>
    <dgm:cxn modelId="{7DF0A8AF-BDB1-44AD-AAC5-8899FE68EE08}" srcId="{6F74C37E-AB5A-4E06-843F-BC4FB81088A2}" destId="{397EABBE-BF52-4951-B3C8-723FB586A305}" srcOrd="5" destOrd="0" parTransId="{AC0406AD-E3F0-4BF0-8544-4FE9B2F74B2A}" sibTransId="{64CDFB9F-C329-421F-AE24-C906DF628BA7}"/>
    <dgm:cxn modelId="{9A36B0BA-4867-46A1-8FD5-641130CE804D}" type="presOf" srcId="{4E6D6DF8-69FF-4491-824A-01AABB985D28}" destId="{9D6992E5-FCB1-4963-8E3E-2EECAE8DCA32}" srcOrd="0" destOrd="0" presId="urn:microsoft.com/office/officeart/2005/8/layout/default"/>
    <dgm:cxn modelId="{7CABD75B-743E-44CA-BA88-EC681BDD72EC}" type="presOf" srcId="{13AD5915-D823-44AD-BA91-08D1E202D4A3}" destId="{6D471807-0F66-4990-9628-BFAD325B8C36}" srcOrd="0" destOrd="0" presId="urn:microsoft.com/office/officeart/2005/8/layout/default"/>
    <dgm:cxn modelId="{2A61E492-8842-493A-A67E-E23F3F431EF6}" type="presOf" srcId="{124475FE-2C44-4F91-9D28-A36CE636EF1A}" destId="{B572C0A9-864E-4CDB-9B7F-9642E1DE9B69}" srcOrd="0" destOrd="0" presId="urn:microsoft.com/office/officeart/2005/8/layout/default"/>
    <dgm:cxn modelId="{4EEBADBC-D0E0-4545-8F6A-55D1E433AE26}" type="presOf" srcId="{102013C9-7EF2-49A6-8895-39742DF0B853}" destId="{B8753D1A-4F92-4FF6-8F6C-2A3EA4AFF4B8}" srcOrd="0" destOrd="0" presId="urn:microsoft.com/office/officeart/2005/8/layout/default"/>
    <dgm:cxn modelId="{1B1C3DAB-F05A-4A03-83E7-6304C1C8E0CD}" srcId="{6F74C37E-AB5A-4E06-843F-BC4FB81088A2}" destId="{13AD5915-D823-44AD-BA91-08D1E202D4A3}" srcOrd="4" destOrd="0" parTransId="{9B28033A-3EA6-4040-85BB-7D025AC9FD08}" sibTransId="{E80223C4-EB9E-49B2-A512-0AAA2D215BDA}"/>
    <dgm:cxn modelId="{22E8CAAD-743A-4BDE-ACA9-EC8B429699AF}" type="presOf" srcId="{397EABBE-BF52-4951-B3C8-723FB586A305}" destId="{45DBC707-86DB-4E1A-B952-89950C09009D}" srcOrd="0" destOrd="0" presId="urn:microsoft.com/office/officeart/2005/8/layout/default"/>
    <dgm:cxn modelId="{422D1209-D51E-476C-A11F-0DF89CC15061}" srcId="{6F74C37E-AB5A-4E06-843F-BC4FB81088A2}" destId="{0D844E08-F60D-463B-A7F4-95187EA39A08}" srcOrd="1" destOrd="0" parTransId="{8B595D52-B213-47DC-86F8-3E9EF5322381}" sibTransId="{13D9C770-C37D-4623-81CD-F6D5BC3818CD}"/>
    <dgm:cxn modelId="{3EB122F7-9A08-479A-8CDE-518EBD8ED848}" srcId="{6F74C37E-AB5A-4E06-843F-BC4FB81088A2}" destId="{5A56D54E-962C-4150-A56A-2D96B39689EE}" srcOrd="11" destOrd="0" parTransId="{8E0AB9A3-5F7E-48D7-A817-E1C167F8AF28}" sibTransId="{9347D548-CFD8-48D9-9287-E3FA29A9E0AE}"/>
    <dgm:cxn modelId="{13E75E10-4D28-47DC-A94A-78126FFB5113}" srcId="{6F74C37E-AB5A-4E06-843F-BC4FB81088A2}" destId="{C1208FE3-7AEF-4605-B58D-6135D382E7D1}" srcOrd="8" destOrd="0" parTransId="{3E760187-F533-4CA3-8CF1-0D7437828113}" sibTransId="{2E7E685F-89B6-459A-98CD-C0AA48C42F9D}"/>
    <dgm:cxn modelId="{AB0AD6DC-0E50-4FEE-AF31-23D410590B1A}" srcId="{6F74C37E-AB5A-4E06-843F-BC4FB81088A2}" destId="{01386903-147F-4F1A-A46A-AEC0743C50D1}" srcOrd="7" destOrd="0" parTransId="{1B198704-9240-4C85-B618-A7515CE48B02}" sibTransId="{9F6FDF8E-65BA-4D8D-B44C-50C4E1274555}"/>
    <dgm:cxn modelId="{80F84185-73F2-478C-86D5-7461CF4BE57A}" type="presOf" srcId="{EEF96E47-E19C-4EE4-8225-C44EAC9BFD5F}" destId="{196377CA-C28F-45FE-BC46-645F3CD28985}" srcOrd="0" destOrd="0" presId="urn:microsoft.com/office/officeart/2005/8/layout/default"/>
    <dgm:cxn modelId="{4BC9AFF1-2991-4F21-9AB5-22F9B54B3245}" type="presOf" srcId="{6F74C37E-AB5A-4E06-843F-BC4FB81088A2}" destId="{96EE3BC8-0651-4CEC-9B1C-B605B31D7736}" srcOrd="0" destOrd="0" presId="urn:microsoft.com/office/officeart/2005/8/layout/default"/>
    <dgm:cxn modelId="{8F5E5053-18AA-49D1-95F6-08C2DE5159A7}" type="presOf" srcId="{9CE56804-3AD8-4A1F-8030-0778E25C5945}" destId="{60BFDB6D-DE7B-4DC3-8FAC-00AA1C2118B9}" srcOrd="0" destOrd="0" presId="urn:microsoft.com/office/officeart/2005/8/layout/default"/>
    <dgm:cxn modelId="{884393AD-D2C2-4271-A83D-0E0062CBA13A}" type="presOf" srcId="{0D844E08-F60D-463B-A7F4-95187EA39A08}" destId="{B3E6FE50-8F52-4F88-8C5B-66501021C15A}" srcOrd="0" destOrd="0" presId="urn:microsoft.com/office/officeart/2005/8/layout/default"/>
    <dgm:cxn modelId="{715F7A0D-8BF7-4B0B-B0AB-00C3828A5EC2}" type="presOf" srcId="{C1208FE3-7AEF-4605-B58D-6135D382E7D1}" destId="{B68E2F56-41E8-4927-B32C-25E642944A0A}" srcOrd="0" destOrd="0" presId="urn:microsoft.com/office/officeart/2005/8/layout/default"/>
    <dgm:cxn modelId="{4607F861-B2FA-4EFA-A5A4-2AAB3E490057}" srcId="{6F74C37E-AB5A-4E06-843F-BC4FB81088A2}" destId="{124475FE-2C44-4F91-9D28-A36CE636EF1A}" srcOrd="13" destOrd="0" parTransId="{5FA931FD-A646-4EF0-ACDF-B01D97B8843F}" sibTransId="{9E1C0CA9-F932-474E-9C91-40653FDE9331}"/>
    <dgm:cxn modelId="{345A7278-364E-414E-A911-2067DC50B033}" type="presOf" srcId="{5A56D54E-962C-4150-A56A-2D96B39689EE}" destId="{B2434C39-B5E9-453E-B0ED-D735D3CEC05A}" srcOrd="0" destOrd="0" presId="urn:microsoft.com/office/officeart/2005/8/layout/default"/>
    <dgm:cxn modelId="{28659A3F-41D0-473E-963A-489224DB216C}" srcId="{6F74C37E-AB5A-4E06-843F-BC4FB81088A2}" destId="{18941BE5-32A1-4036-8F8B-B259D236C751}" srcOrd="10" destOrd="0" parTransId="{3467E0C9-47D4-4C52-B72A-F3880CEDACFD}" sibTransId="{527890EB-933C-42DE-ACB1-7C267B810641}"/>
    <dgm:cxn modelId="{A27C1BA8-50CB-4C25-9FE4-1D2B521E4A41}" type="presOf" srcId="{2E618941-B67F-47F6-8E6D-845FA78FA1A4}" destId="{50CA0AD7-A5D1-4A27-AEF0-5A183A9E743A}" srcOrd="0" destOrd="0" presId="urn:microsoft.com/office/officeart/2005/8/layout/default"/>
    <dgm:cxn modelId="{A204B75B-D2F1-4671-A7DD-F735F68B7A4E}" srcId="{6F74C37E-AB5A-4E06-843F-BC4FB81088A2}" destId="{9CE56804-3AD8-4A1F-8030-0778E25C5945}" srcOrd="6" destOrd="0" parTransId="{1DB23354-93C9-4F1F-AD6C-165B82CFE512}" sibTransId="{AC817A8F-2C02-4647-8F8F-60DF59FDDEBB}"/>
    <dgm:cxn modelId="{0D2007A4-49E3-4FD2-8F39-14202C8CE4C9}" type="presOf" srcId="{4E76D1EF-DB96-4DFD-98ED-3ABB569F768A}" destId="{613E61CA-636B-4321-A8FE-406623CFE46B}" srcOrd="0" destOrd="0" presId="urn:microsoft.com/office/officeart/2005/8/layout/default"/>
    <dgm:cxn modelId="{98D05F12-A02F-4727-B607-592537EB6D26}" srcId="{6F74C37E-AB5A-4E06-843F-BC4FB81088A2}" destId="{102013C9-7EF2-49A6-8895-39742DF0B853}" srcOrd="0" destOrd="0" parTransId="{A24DEF10-5EF5-4844-9725-0AADD0A3882B}" sibTransId="{C0DF933F-AF44-4290-8706-60F5FA610568}"/>
    <dgm:cxn modelId="{DEC07AB9-FCA3-4900-9015-5543A9A916CE}" srcId="{6F74C37E-AB5A-4E06-843F-BC4FB81088A2}" destId="{EEF96E47-E19C-4EE4-8225-C44EAC9BFD5F}" srcOrd="14" destOrd="0" parTransId="{029946C6-CBD0-4EAF-99B5-164A9FA1BA48}" sibTransId="{9E7281E0-DE77-41A0-8DA2-9622BC758E4B}"/>
    <dgm:cxn modelId="{6F85C385-7B41-4908-93BE-8DC1484BAA7C}" srcId="{6F74C37E-AB5A-4E06-843F-BC4FB81088A2}" destId="{02FB101C-5D45-4107-B3F1-079C8DB022D7}" srcOrd="12" destOrd="0" parTransId="{37C13B7E-2AA8-411B-9909-84ABABA8DCA3}" sibTransId="{AB8A79C8-1F59-48B3-BDBB-AA1D9D1C63F9}"/>
    <dgm:cxn modelId="{39FE59E6-F476-4B93-AD03-96109A28BCF7}" type="presOf" srcId="{02FB101C-5D45-4107-B3F1-079C8DB022D7}" destId="{B594A790-CAF9-4DFA-9878-D7B9F7D67F52}" srcOrd="0" destOrd="0" presId="urn:microsoft.com/office/officeart/2005/8/layout/default"/>
    <dgm:cxn modelId="{E2FF3419-9685-4164-A556-3056F0C2C59B}" srcId="{6F74C37E-AB5A-4E06-843F-BC4FB81088A2}" destId="{2E618941-B67F-47F6-8E6D-845FA78FA1A4}" srcOrd="3" destOrd="0" parTransId="{CF0FA1FD-279C-47BA-826E-CCCD14999E6C}" sibTransId="{AAC96C3F-561F-4DCE-8BEC-BC5F11AB038C}"/>
    <dgm:cxn modelId="{12A9D970-69F2-4EAA-B86B-F8ECFF1FEA0F}" type="presParOf" srcId="{96EE3BC8-0651-4CEC-9B1C-B605B31D7736}" destId="{B8753D1A-4F92-4FF6-8F6C-2A3EA4AFF4B8}" srcOrd="0" destOrd="0" presId="urn:microsoft.com/office/officeart/2005/8/layout/default"/>
    <dgm:cxn modelId="{DD39F8A2-A1F0-4D1D-B031-70D5098549B8}" type="presParOf" srcId="{96EE3BC8-0651-4CEC-9B1C-B605B31D7736}" destId="{5012952C-9758-46F6-B5A0-E1A04E758A47}" srcOrd="1" destOrd="0" presId="urn:microsoft.com/office/officeart/2005/8/layout/default"/>
    <dgm:cxn modelId="{1DD5B294-B737-46E8-90BE-70699D60964B}" type="presParOf" srcId="{96EE3BC8-0651-4CEC-9B1C-B605B31D7736}" destId="{B3E6FE50-8F52-4F88-8C5B-66501021C15A}" srcOrd="2" destOrd="0" presId="urn:microsoft.com/office/officeart/2005/8/layout/default"/>
    <dgm:cxn modelId="{206D2B4B-6EF6-4BEC-8ED2-33ED145EA5D8}" type="presParOf" srcId="{96EE3BC8-0651-4CEC-9B1C-B605B31D7736}" destId="{D2F24C03-FD78-40F9-992F-0CB376073692}" srcOrd="3" destOrd="0" presId="urn:microsoft.com/office/officeart/2005/8/layout/default"/>
    <dgm:cxn modelId="{70F98390-65C5-416F-BB10-22156394BB01}" type="presParOf" srcId="{96EE3BC8-0651-4CEC-9B1C-B605B31D7736}" destId="{613E61CA-636B-4321-A8FE-406623CFE46B}" srcOrd="4" destOrd="0" presId="urn:microsoft.com/office/officeart/2005/8/layout/default"/>
    <dgm:cxn modelId="{8004E6C1-EBCF-4ADD-A8DD-20FF85C3B3D0}" type="presParOf" srcId="{96EE3BC8-0651-4CEC-9B1C-B605B31D7736}" destId="{C541C8AB-DAF8-4F5C-9369-C7574C215D72}" srcOrd="5" destOrd="0" presId="urn:microsoft.com/office/officeart/2005/8/layout/default"/>
    <dgm:cxn modelId="{D419BCAD-D746-4355-91C8-E77FE86A3F50}" type="presParOf" srcId="{96EE3BC8-0651-4CEC-9B1C-B605B31D7736}" destId="{50CA0AD7-A5D1-4A27-AEF0-5A183A9E743A}" srcOrd="6" destOrd="0" presId="urn:microsoft.com/office/officeart/2005/8/layout/default"/>
    <dgm:cxn modelId="{729D6BAA-A338-4289-89F4-311340B8818D}" type="presParOf" srcId="{96EE3BC8-0651-4CEC-9B1C-B605B31D7736}" destId="{6D3EE0CF-6942-4089-AB55-EE9F40646233}" srcOrd="7" destOrd="0" presId="urn:microsoft.com/office/officeart/2005/8/layout/default"/>
    <dgm:cxn modelId="{78594D2A-D0CE-4865-8D43-B1507A4ECEAB}" type="presParOf" srcId="{96EE3BC8-0651-4CEC-9B1C-B605B31D7736}" destId="{6D471807-0F66-4990-9628-BFAD325B8C36}" srcOrd="8" destOrd="0" presId="urn:microsoft.com/office/officeart/2005/8/layout/default"/>
    <dgm:cxn modelId="{D05D9EBA-363E-40A6-9930-5546CADAC5E6}" type="presParOf" srcId="{96EE3BC8-0651-4CEC-9B1C-B605B31D7736}" destId="{53710446-84AB-4CED-8D51-E22B06B8E2B3}" srcOrd="9" destOrd="0" presId="urn:microsoft.com/office/officeart/2005/8/layout/default"/>
    <dgm:cxn modelId="{B38415DA-8D3B-43A3-9BDA-BC07AD2327DF}" type="presParOf" srcId="{96EE3BC8-0651-4CEC-9B1C-B605B31D7736}" destId="{45DBC707-86DB-4E1A-B952-89950C09009D}" srcOrd="10" destOrd="0" presId="urn:microsoft.com/office/officeart/2005/8/layout/default"/>
    <dgm:cxn modelId="{921C68E6-B06C-4381-BB6B-DEC5D54DEE09}" type="presParOf" srcId="{96EE3BC8-0651-4CEC-9B1C-B605B31D7736}" destId="{21CB7895-EF2D-4E29-A57C-C4923E045566}" srcOrd="11" destOrd="0" presId="urn:microsoft.com/office/officeart/2005/8/layout/default"/>
    <dgm:cxn modelId="{42F9A292-D3F8-40A9-99FD-FEF1D67D02FB}" type="presParOf" srcId="{96EE3BC8-0651-4CEC-9B1C-B605B31D7736}" destId="{60BFDB6D-DE7B-4DC3-8FAC-00AA1C2118B9}" srcOrd="12" destOrd="0" presId="urn:microsoft.com/office/officeart/2005/8/layout/default"/>
    <dgm:cxn modelId="{B512D0BA-8DD0-4E77-B5A5-18CF70159E2E}" type="presParOf" srcId="{96EE3BC8-0651-4CEC-9B1C-B605B31D7736}" destId="{C46EBB7D-714B-4565-B60E-BBD3944E5CD6}" srcOrd="13" destOrd="0" presId="urn:microsoft.com/office/officeart/2005/8/layout/default"/>
    <dgm:cxn modelId="{B8CC1AE8-71A4-42BD-A291-3EA8F3BAFE7A}" type="presParOf" srcId="{96EE3BC8-0651-4CEC-9B1C-B605B31D7736}" destId="{73DA0030-8F1D-4931-B7AF-F3F25AF89CEB}" srcOrd="14" destOrd="0" presId="urn:microsoft.com/office/officeart/2005/8/layout/default"/>
    <dgm:cxn modelId="{1B5B5F45-BAD9-4A73-B47A-EE12F80F4437}" type="presParOf" srcId="{96EE3BC8-0651-4CEC-9B1C-B605B31D7736}" destId="{22DA9D10-6731-4D5B-B4B7-B0EDD5B4CDA2}" srcOrd="15" destOrd="0" presId="urn:microsoft.com/office/officeart/2005/8/layout/default"/>
    <dgm:cxn modelId="{A114F37D-91DA-4FB1-868A-2048EF325E7E}" type="presParOf" srcId="{96EE3BC8-0651-4CEC-9B1C-B605B31D7736}" destId="{B68E2F56-41E8-4927-B32C-25E642944A0A}" srcOrd="16" destOrd="0" presId="urn:microsoft.com/office/officeart/2005/8/layout/default"/>
    <dgm:cxn modelId="{C9FB1F2D-ED14-4750-98AD-CB8B12BDFAD6}" type="presParOf" srcId="{96EE3BC8-0651-4CEC-9B1C-B605B31D7736}" destId="{B533A2C0-CECF-491C-A2C2-F4B66017D131}" srcOrd="17" destOrd="0" presId="urn:microsoft.com/office/officeart/2005/8/layout/default"/>
    <dgm:cxn modelId="{B55EBBCE-A22D-41B8-ADD5-659B51F7DC61}" type="presParOf" srcId="{96EE3BC8-0651-4CEC-9B1C-B605B31D7736}" destId="{DDB9B403-89A7-406B-8158-BB5B3854E386}" srcOrd="18" destOrd="0" presId="urn:microsoft.com/office/officeart/2005/8/layout/default"/>
    <dgm:cxn modelId="{C5CA8F1B-B47D-4886-9FA8-5C24AF1533AF}" type="presParOf" srcId="{96EE3BC8-0651-4CEC-9B1C-B605B31D7736}" destId="{1E466B18-B42E-4254-A22A-8A0D44082022}" srcOrd="19" destOrd="0" presId="urn:microsoft.com/office/officeart/2005/8/layout/default"/>
    <dgm:cxn modelId="{26F11DE1-A0EE-460F-BC3F-572F4D29BC0C}" type="presParOf" srcId="{96EE3BC8-0651-4CEC-9B1C-B605B31D7736}" destId="{3D79714D-A436-4E1E-8DF9-927025603736}" srcOrd="20" destOrd="0" presId="urn:microsoft.com/office/officeart/2005/8/layout/default"/>
    <dgm:cxn modelId="{C1457CD6-031E-4E00-884F-893CD8CC3127}" type="presParOf" srcId="{96EE3BC8-0651-4CEC-9B1C-B605B31D7736}" destId="{5791B0B4-D4F8-47A0-9646-F6142947DBF0}" srcOrd="21" destOrd="0" presId="urn:microsoft.com/office/officeart/2005/8/layout/default"/>
    <dgm:cxn modelId="{70E6422B-FBA9-42C4-B642-C0D228764CC0}" type="presParOf" srcId="{96EE3BC8-0651-4CEC-9B1C-B605B31D7736}" destId="{B2434C39-B5E9-453E-B0ED-D735D3CEC05A}" srcOrd="22" destOrd="0" presId="urn:microsoft.com/office/officeart/2005/8/layout/default"/>
    <dgm:cxn modelId="{2073AE8D-CBB2-4574-B193-1F43A99CC4ED}" type="presParOf" srcId="{96EE3BC8-0651-4CEC-9B1C-B605B31D7736}" destId="{36712ECA-C2A3-4B16-AFDD-917021EB7A98}" srcOrd="23" destOrd="0" presId="urn:microsoft.com/office/officeart/2005/8/layout/default"/>
    <dgm:cxn modelId="{3C8441D2-6DE4-417E-8AC8-018F6F75365C}" type="presParOf" srcId="{96EE3BC8-0651-4CEC-9B1C-B605B31D7736}" destId="{B594A790-CAF9-4DFA-9878-D7B9F7D67F52}" srcOrd="24" destOrd="0" presId="urn:microsoft.com/office/officeart/2005/8/layout/default"/>
    <dgm:cxn modelId="{3C96DE7D-D43F-4E63-9713-8285BBA6BDA6}" type="presParOf" srcId="{96EE3BC8-0651-4CEC-9B1C-B605B31D7736}" destId="{AD776700-528A-49AC-AE03-856FC8791DE1}" srcOrd="25" destOrd="0" presId="urn:microsoft.com/office/officeart/2005/8/layout/default"/>
    <dgm:cxn modelId="{9475F902-B75F-46E0-95C2-F2B2C6A37705}" type="presParOf" srcId="{96EE3BC8-0651-4CEC-9B1C-B605B31D7736}" destId="{B572C0A9-864E-4CDB-9B7F-9642E1DE9B69}" srcOrd="26" destOrd="0" presId="urn:microsoft.com/office/officeart/2005/8/layout/default"/>
    <dgm:cxn modelId="{956D9065-19F9-49DC-87CF-60F2FAE7A4C2}" type="presParOf" srcId="{96EE3BC8-0651-4CEC-9B1C-B605B31D7736}" destId="{A9E27E23-57D4-45B7-9EF6-DDB8A0BE8358}" srcOrd="27" destOrd="0" presId="urn:microsoft.com/office/officeart/2005/8/layout/default"/>
    <dgm:cxn modelId="{31819D35-27B9-4EF4-A2A5-C62773829D2C}" type="presParOf" srcId="{96EE3BC8-0651-4CEC-9B1C-B605B31D7736}" destId="{196377CA-C28F-45FE-BC46-645F3CD28985}" srcOrd="28" destOrd="0" presId="urn:microsoft.com/office/officeart/2005/8/layout/default"/>
    <dgm:cxn modelId="{186DCA15-052B-48BB-93DD-81B2F82CA7B2}" type="presParOf" srcId="{96EE3BC8-0651-4CEC-9B1C-B605B31D7736}" destId="{826DE814-DBA1-48D2-917F-400E7B6FFDC6}" srcOrd="29" destOrd="0" presId="urn:microsoft.com/office/officeart/2005/8/layout/default"/>
    <dgm:cxn modelId="{F85F3D52-6F39-4B06-8443-D466E20CBFC1}" type="presParOf" srcId="{96EE3BC8-0651-4CEC-9B1C-B605B31D7736}" destId="{9D6992E5-FCB1-4963-8E3E-2EECAE8DCA32}" srcOrd="3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753D1A-4F92-4FF6-8F6C-2A3EA4AFF4B8}">
      <dsp:nvSpPr>
        <dsp:cNvPr id="0" name=""/>
        <dsp:cNvSpPr/>
      </dsp:nvSpPr>
      <dsp:spPr>
        <a:xfrm>
          <a:off x="2426" y="29991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Исторический факультет - 20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6" y="29991"/>
        <a:ext cx="1924666" cy="1154800"/>
      </dsp:txXfrm>
    </dsp:sp>
    <dsp:sp modelId="{B3E6FE50-8F52-4F88-8C5B-66501021C15A}">
      <dsp:nvSpPr>
        <dsp:cNvPr id="0" name=""/>
        <dsp:cNvSpPr/>
      </dsp:nvSpPr>
      <dsp:spPr>
        <a:xfrm>
          <a:off x="2119559" y="29991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314037"/>
                <a:satOff val="-419"/>
                <a:lumOff val="24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14037"/>
                <a:satOff val="-419"/>
                <a:lumOff val="24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Юридический</a:t>
          </a:r>
          <a:r>
            <a:rPr lang="ru-RU" sz="1400" b="1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- 5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9559" y="29991"/>
        <a:ext cx="1924666" cy="1154800"/>
      </dsp:txXfrm>
    </dsp:sp>
    <dsp:sp modelId="{613E61CA-636B-4321-A8FE-406623CFE46B}">
      <dsp:nvSpPr>
        <dsp:cNvPr id="0" name=""/>
        <dsp:cNvSpPr/>
      </dsp:nvSpPr>
      <dsp:spPr>
        <a:xfrm>
          <a:off x="4236693" y="29991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628074"/>
                <a:satOff val="-839"/>
                <a:lumOff val="49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628074"/>
                <a:satOff val="-839"/>
                <a:lumOff val="49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физики, математики, информатики - 68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6693" y="29991"/>
        <a:ext cx="1924666" cy="1154800"/>
      </dsp:txXfrm>
    </dsp:sp>
    <dsp:sp modelId="{50CA0AD7-A5D1-4A27-AEF0-5A183A9E743A}">
      <dsp:nvSpPr>
        <dsp:cNvPr id="0" name=""/>
        <dsp:cNvSpPr/>
      </dsp:nvSpPr>
      <dsp:spPr>
        <a:xfrm>
          <a:off x="6353826" y="29991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942110"/>
                <a:satOff val="-1258"/>
                <a:lumOff val="74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942110"/>
                <a:satOff val="-1258"/>
                <a:lumOff val="74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Филологический факультет - 41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53826" y="29991"/>
        <a:ext cx="1924666" cy="1154800"/>
      </dsp:txXfrm>
    </dsp:sp>
    <dsp:sp modelId="{6D471807-0F66-4990-9628-BFAD325B8C36}">
      <dsp:nvSpPr>
        <dsp:cNvPr id="0" name=""/>
        <dsp:cNvSpPr/>
      </dsp:nvSpPr>
      <dsp:spPr>
        <a:xfrm>
          <a:off x="2426" y="1377258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1256147"/>
                <a:satOff val="-1677"/>
                <a:lumOff val="99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256147"/>
                <a:satOff val="-1677"/>
                <a:lumOff val="99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Естественно-географический факультет - 112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6" y="1377258"/>
        <a:ext cx="1924666" cy="1154800"/>
      </dsp:txXfrm>
    </dsp:sp>
    <dsp:sp modelId="{45DBC707-86DB-4E1A-B952-89950C09009D}">
      <dsp:nvSpPr>
        <dsp:cNvPr id="0" name=""/>
        <dsp:cNvSpPr/>
      </dsp:nvSpPr>
      <dsp:spPr>
        <a:xfrm>
          <a:off x="2119559" y="1377258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1570184"/>
                <a:satOff val="-2097"/>
                <a:lumOff val="124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570184"/>
                <a:satOff val="-2097"/>
                <a:lumOff val="124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педагогики и психологии - 29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9559" y="1377258"/>
        <a:ext cx="1924666" cy="1154800"/>
      </dsp:txXfrm>
    </dsp:sp>
    <dsp:sp modelId="{60BFDB6D-DE7B-4DC3-8FAC-00AA1C2118B9}">
      <dsp:nvSpPr>
        <dsp:cNvPr id="0" name=""/>
        <dsp:cNvSpPr/>
      </dsp:nvSpPr>
      <dsp:spPr>
        <a:xfrm>
          <a:off x="4236693" y="1377258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1884221"/>
                <a:satOff val="-2516"/>
                <a:lumOff val="149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1884221"/>
                <a:satOff val="-2516"/>
                <a:lumOff val="149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иностранных языков - 100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6693" y="1377258"/>
        <a:ext cx="1924666" cy="1154800"/>
      </dsp:txXfrm>
    </dsp:sp>
    <dsp:sp modelId="{73DA0030-8F1D-4931-B7AF-F3F25AF89CEB}">
      <dsp:nvSpPr>
        <dsp:cNvPr id="0" name=""/>
        <dsp:cNvSpPr/>
      </dsp:nvSpPr>
      <dsp:spPr>
        <a:xfrm>
          <a:off x="6353826" y="1377258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2198257"/>
                <a:satOff val="-2935"/>
                <a:lumOff val="173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198257"/>
                <a:satOff val="-2935"/>
                <a:lumOff val="173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Художественно-графический факультет - 25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53826" y="1377258"/>
        <a:ext cx="1924666" cy="1154800"/>
      </dsp:txXfrm>
    </dsp:sp>
    <dsp:sp modelId="{B68E2F56-41E8-4927-B32C-25E642944A0A}">
      <dsp:nvSpPr>
        <dsp:cNvPr id="0" name=""/>
        <dsp:cNvSpPr/>
      </dsp:nvSpPr>
      <dsp:spPr>
        <a:xfrm>
          <a:off x="2426" y="2724525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2512294"/>
                <a:satOff val="-3355"/>
                <a:lumOff val="198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512294"/>
                <a:satOff val="-3355"/>
                <a:lumOff val="198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Индустриально-педагогический факультет - 16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6" y="2724525"/>
        <a:ext cx="1924666" cy="1154800"/>
      </dsp:txXfrm>
    </dsp:sp>
    <dsp:sp modelId="{DDB9B403-89A7-406B-8158-BB5B3854E386}">
      <dsp:nvSpPr>
        <dsp:cNvPr id="0" name=""/>
        <dsp:cNvSpPr/>
      </dsp:nvSpPr>
      <dsp:spPr>
        <a:xfrm>
          <a:off x="2119559" y="2724525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2826331"/>
                <a:satOff val="-3774"/>
                <a:lumOff val="223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2826331"/>
                <a:satOff val="-3774"/>
                <a:lumOff val="223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физической культуры и спорта - 32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9559" y="2724525"/>
        <a:ext cx="1924666" cy="1154800"/>
      </dsp:txXfrm>
    </dsp:sp>
    <dsp:sp modelId="{3D79714D-A436-4E1E-8DF9-927025603736}">
      <dsp:nvSpPr>
        <dsp:cNvPr id="0" name=""/>
        <dsp:cNvSpPr/>
      </dsp:nvSpPr>
      <dsp:spPr>
        <a:xfrm>
          <a:off x="4236693" y="2724525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3140368"/>
                <a:satOff val="-4193"/>
                <a:lumOff val="248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140368"/>
                <a:satOff val="-4193"/>
                <a:lumOff val="248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Дефектологический факультет - 12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6693" y="2724525"/>
        <a:ext cx="1924666" cy="1154800"/>
      </dsp:txXfrm>
    </dsp:sp>
    <dsp:sp modelId="{B2434C39-B5E9-453E-B0ED-D735D3CEC05A}">
      <dsp:nvSpPr>
        <dsp:cNvPr id="0" name=""/>
        <dsp:cNvSpPr/>
      </dsp:nvSpPr>
      <dsp:spPr>
        <a:xfrm>
          <a:off x="6353826" y="2724525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3454404"/>
                <a:satOff val="-4613"/>
                <a:lumOff val="2732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454404"/>
                <a:satOff val="-4613"/>
                <a:lumOff val="2732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Институт экономики и управления - 59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53826" y="2724525"/>
        <a:ext cx="1924666" cy="1154800"/>
      </dsp:txXfrm>
    </dsp:sp>
    <dsp:sp modelId="{B594A790-CAF9-4DFA-9878-D7B9F7D67F52}">
      <dsp:nvSpPr>
        <dsp:cNvPr id="0" name=""/>
        <dsp:cNvSpPr/>
      </dsp:nvSpPr>
      <dsp:spPr>
        <a:xfrm>
          <a:off x="2426" y="4071792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3768441"/>
                <a:satOff val="-5032"/>
                <a:lumOff val="298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3768441"/>
                <a:satOff val="-5032"/>
                <a:lumOff val="2981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Колледж коммерции, технологий и сервиса - 55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26" y="4071792"/>
        <a:ext cx="1924666" cy="1154800"/>
      </dsp:txXfrm>
    </dsp:sp>
    <dsp:sp modelId="{B572C0A9-864E-4CDB-9B7F-9642E1DE9B69}">
      <dsp:nvSpPr>
        <dsp:cNvPr id="0" name=""/>
        <dsp:cNvSpPr/>
      </dsp:nvSpPr>
      <dsp:spPr>
        <a:xfrm>
          <a:off x="2119559" y="4071792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4082478"/>
                <a:satOff val="-5451"/>
                <a:lumOff val="322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082478"/>
                <a:satOff val="-5451"/>
                <a:lumOff val="322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теологии и религиоведения - 14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19559" y="4071792"/>
        <a:ext cx="1924666" cy="1154800"/>
      </dsp:txXfrm>
    </dsp:sp>
    <dsp:sp modelId="{196377CA-C28F-45FE-BC46-645F3CD28985}">
      <dsp:nvSpPr>
        <dsp:cNvPr id="0" name=""/>
        <dsp:cNvSpPr/>
      </dsp:nvSpPr>
      <dsp:spPr>
        <a:xfrm>
          <a:off x="4236693" y="4071792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4396514"/>
                <a:satOff val="-5871"/>
                <a:lumOff val="347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396514"/>
                <a:satOff val="-5871"/>
                <a:lumOff val="347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философии и социологии – 9  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36693" y="4071792"/>
        <a:ext cx="1924666" cy="1154800"/>
      </dsp:txXfrm>
    </dsp:sp>
    <dsp:sp modelId="{9D6992E5-FCB1-4963-8E3E-2EECAE8DCA32}">
      <dsp:nvSpPr>
        <dsp:cNvPr id="0" name=""/>
        <dsp:cNvSpPr/>
      </dsp:nvSpPr>
      <dsp:spPr>
        <a:xfrm>
          <a:off x="6353826" y="4071792"/>
          <a:ext cx="1924666" cy="1154800"/>
        </a:xfrm>
        <a:prstGeom prst="rect">
          <a:avLst/>
        </a:prstGeom>
        <a:gradFill rotWithShape="0">
          <a:gsLst>
            <a:gs pos="0">
              <a:schemeClr val="accent2">
                <a:hueOff val="-4710551"/>
                <a:satOff val="-6290"/>
                <a:lumOff val="372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-4710551"/>
                <a:satOff val="-6290"/>
                <a:lumOff val="372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Факультет искусств  и </a:t>
          </a:r>
          <a:r>
            <a:rPr lang="ru-RU" sz="1400" b="1" kern="1200" dirty="0" err="1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арт-педагогики</a:t>
          </a:r>
          <a:r>
            <a:rPr lang="ru-RU" sz="1400" b="1" kern="1200" dirty="0" smtClean="0">
              <a:solidFill>
                <a:schemeClr val="bg1">
                  <a:lumMod val="9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- 37</a:t>
          </a:r>
          <a:endParaRPr lang="ru-RU" sz="1400" b="1" kern="1200" dirty="0">
            <a:solidFill>
              <a:schemeClr val="bg1">
                <a:lumMod val="95000"/>
              </a:schemeClr>
            </a:solidFill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53826" y="4071792"/>
        <a:ext cx="1924666" cy="11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A6DF44-81F4-4958-9AB7-83EDD4AA3C5B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5271A12-D9E3-4006-9E48-5BE8E1CEB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293097"/>
            <a:ext cx="8155632" cy="1368151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АНКЕТИРОВАНИЕ ВЫПУСКНИКОВ 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136904" cy="13681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мониторинга, контроля качества образовательной деятельности</a:t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анкетирования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4664"/>
            <a:ext cx="1381001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5428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424936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1027584"/>
          </a:xfrm>
        </p:spPr>
        <p:txBody>
          <a:bodyPr>
            <a:normAutofit/>
          </a:bodyPr>
          <a:lstStyle/>
          <a:p>
            <a:pPr algn="ctr"/>
            <a:r>
              <a:rPr lang="ru-RU" sz="2400" b="1" cap="none" dirty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акую форму оценки знаний студентов Вы считаете наиболее эффективной?</a:t>
            </a:r>
            <a:endParaRPr lang="ru-RU" sz="2400" b="1" cap="none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98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1560" y="1628800"/>
          <a:ext cx="828092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102758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Если бы у Вас была возможность выбирать форму проведения учебных занятий, что бы Вы предпочли?</a:t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cap="none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980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628800"/>
          <a:ext cx="8352928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Как по Вашему мнению, обстоит дело с трудоустройством выпускников, освоивших Вашу образовательную программу?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7632291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55576"/>
          </a:xfrm>
        </p:spPr>
        <p:txBody>
          <a:bodyPr>
            <a:normAutofit/>
          </a:bodyPr>
          <a:lstStyle/>
          <a:p>
            <a:pPr algn="ctr"/>
            <a:r>
              <a:rPr lang="ru-RU" sz="24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КГУ соответствует Вашему представлению о современном вузе?</a:t>
            </a:r>
            <a:endParaRPr lang="ru-RU" sz="2400" b="1" cap="none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7544" y="1628800"/>
          <a:ext cx="828092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047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23963271"/>
              </p:ext>
            </p:extLst>
          </p:nvPr>
        </p:nvGraphicFramePr>
        <p:xfrm>
          <a:off x="467544" y="1556792"/>
          <a:ext cx="8352928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27584"/>
          </a:xfrm>
        </p:spPr>
        <p:txBody>
          <a:bodyPr>
            <a:normAutofit/>
          </a:bodyPr>
          <a:lstStyle/>
          <a:p>
            <a:pPr algn="ctr"/>
            <a:r>
              <a:rPr lang="ru-RU" sz="2400" b="1" cap="none" dirty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4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сли бы была возможность вернуться в прошлое, стали бы Вы снова поступать в вуз?</a:t>
            </a:r>
            <a:endParaRPr lang="ru-RU" sz="2400" b="1" cap="none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323528" y="1556791"/>
          <a:ext cx="8496944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4509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37931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Выяснить степень удовлетворенности студентов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выпускных курсов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качеством образовательных услуг в университете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Анкетирование проходило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29.11.2021 г. по 14.12.2021 г.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Респондент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– обучающийся на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выпускном курсе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очной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формы обучения (бакалавр, специалист)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Общее количество респондентов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634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(из 1131 чел.) – 56%</a:t>
            </a:r>
            <a:endParaRPr lang="ru-RU" sz="2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анкетирования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141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респондентов по факультетам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563656197"/>
              </p:ext>
            </p:extLst>
          </p:nvPr>
        </p:nvGraphicFramePr>
        <p:xfrm>
          <a:off x="395536" y="1052736"/>
          <a:ext cx="828092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0062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87526141"/>
              </p:ext>
            </p:extLst>
          </p:nvPr>
        </p:nvGraphicFramePr>
        <p:xfrm>
          <a:off x="1187624" y="2708920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151216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Способствовало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пребывание в университете развитию Ваших способностей и выявлению талантов (в научной деятельности, творческой, организаторской, спортивной и др.)?</a:t>
            </a:r>
            <a:endParaRPr lang="ru-RU" sz="2200" b="1" cap="none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58164" y="1700808"/>
          <a:ext cx="8334315" cy="423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56443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86842030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Если бы у Вас была такая возможность, то Вы бы:</a:t>
            </a:r>
            <a:endParaRPr lang="ru-RU" sz="2400" b="1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73295520"/>
              </p:ext>
            </p:extLst>
          </p:nvPr>
        </p:nvGraphicFramePr>
        <p:xfrm>
          <a:off x="251520" y="1700808"/>
          <a:ext cx="86409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95536" y="1556792"/>
          <a:ext cx="849694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63740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74851267"/>
              </p:ext>
            </p:extLst>
          </p:nvPr>
        </p:nvGraphicFramePr>
        <p:xfrm>
          <a:off x="827584" y="1484784"/>
          <a:ext cx="7848872" cy="4641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96064" cy="1080120"/>
          </a:xfrm>
        </p:spPr>
        <p:txBody>
          <a:bodyPr>
            <a:normAutofit/>
          </a:bodyPr>
          <a:lstStyle/>
          <a:p>
            <a:pPr algn="ctr"/>
            <a:r>
              <a:rPr lang="ru-RU" sz="2200" b="1" cap="none" dirty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2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 довольны организацией учебных/производственных практик?</a:t>
            </a:r>
            <a:endParaRPr lang="ru-RU" sz="2200" b="1" cap="none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2038350"/>
          <a:ext cx="8280920" cy="419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42369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10600332"/>
              </p:ext>
            </p:extLst>
          </p:nvPr>
        </p:nvGraphicFramePr>
        <p:xfrm>
          <a:off x="323528" y="1772816"/>
          <a:ext cx="8568952" cy="4307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129614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ы считаете материальную базу в университете (оборудование учебных аудиторий, оснащение компьютерных классов, оснащение и полнота фондов библиотеки, оборудование спортзалов и т.д.) достаточной для получения современного качественного образования</a:t>
            </a:r>
            <a:endParaRPr lang="ru-RU" sz="2000" b="1" cap="none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23528" y="2204864"/>
          <a:ext cx="8496944" cy="4244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80802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9638475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1224136"/>
          </a:xfrm>
        </p:spPr>
        <p:txBody>
          <a:bodyPr>
            <a:normAutofit/>
          </a:bodyPr>
          <a:lstStyle/>
          <a:p>
            <a:pPr algn="ctr"/>
            <a:r>
              <a:rPr lang="ru-RU" sz="2400" b="1" cap="none" dirty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оответствуют ли результаты обучения в университете </a:t>
            </a:r>
            <a:br>
              <a:rPr lang="ru-RU" sz="24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Вашим ожиданиям?</a:t>
            </a:r>
            <a:endParaRPr lang="ru-RU" sz="2400" b="1" cap="none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42119371"/>
              </p:ext>
            </p:extLst>
          </p:nvPr>
        </p:nvGraphicFramePr>
        <p:xfrm>
          <a:off x="1115616" y="1772816"/>
          <a:ext cx="756084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323528" y="1772816"/>
          <a:ext cx="849694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6216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63609958"/>
              </p:ext>
            </p:extLst>
          </p:nvPr>
        </p:nvGraphicFramePr>
        <p:xfrm>
          <a:off x="1043608" y="2132856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200" b="1" cap="none" dirty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2200" b="1" cap="none" dirty="0" smtClean="0">
                <a:effectLst>
                  <a:reflection blurRad="6350" stA="55000" endA="300" endPos="455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сли бы Вам предложили назвать долю учебных занятий, которую Вы могли бы назвать содержательными, полезными и интересными, какой диапазон Вы бы выбрали?</a:t>
            </a:r>
            <a:endParaRPr lang="ru-RU" sz="2200" b="1" cap="none" dirty="0">
              <a:effectLst>
                <a:reflection blurRad="6350" stA="55000" endA="300" endPos="455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1916832"/>
          <a:ext cx="8352927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25872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1663</TotalTime>
  <Words>413</Words>
  <Application>Microsoft Office PowerPoint</Application>
  <PresentationFormat>Экран (4:3)</PresentationFormat>
  <Paragraphs>124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АНКЕТИРОВАНИЕ ВЫПУСКНИКОВ  2021 г.</vt:lpstr>
      <vt:lpstr>Цель анкетирования</vt:lpstr>
      <vt:lpstr>Распределение респондентов по факультетам</vt:lpstr>
      <vt:lpstr>Способствовало ли пребывание в университете развитию Ваших способностей и выявлению талантов (в научной деятельности, творческой, организаторской, спортивной и др.)?</vt:lpstr>
      <vt:lpstr>Если бы у Вас была такая возможность, то Вы бы:</vt:lpstr>
      <vt:lpstr>Вы довольны организацией учебных/производственных практик?</vt:lpstr>
      <vt:lpstr>Вы считаете материальную базу в университете (оборудование учебных аудиторий, оснащение компьютерных классов, оснащение и полнота фондов библиотеки, оборудование спортзалов и т.д.) достаточной для получения современного качественного образования</vt:lpstr>
      <vt:lpstr>Соответствуют ли результаты обучения в университете  Вашим ожиданиям?</vt:lpstr>
      <vt:lpstr>Если бы Вам предложили назвать долю учебных занятий, которую Вы могли бы назвать содержательными, полезными и интересными, какой диапазон Вы бы выбрали?</vt:lpstr>
      <vt:lpstr>Какую форму оценки знаний студентов Вы считаете наиболее эффективной?</vt:lpstr>
      <vt:lpstr>Если бы у Вас была возможность выбирать форму проведения учебных занятий, что бы Вы предпочли? </vt:lpstr>
      <vt:lpstr>Как по Вашему мнению, обстоит дело с трудоустройством выпускников, освоивших Вашу образовательную программу?</vt:lpstr>
      <vt:lpstr>КГУ соответствует Вашему представлению о современном вузе?</vt:lpstr>
      <vt:lpstr>Если бы была возможность вернуться в прошлое, стали бы Вы снова поступать в вуз?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анкети</dc:title>
  <dc:creator>selizneva_se</dc:creator>
  <cp:lastModifiedBy>selezneva_su</cp:lastModifiedBy>
  <cp:revision>97</cp:revision>
  <cp:lastPrinted>2019-11-20T08:36:38Z</cp:lastPrinted>
  <dcterms:created xsi:type="dcterms:W3CDTF">2018-12-10T08:31:33Z</dcterms:created>
  <dcterms:modified xsi:type="dcterms:W3CDTF">2021-12-17T11:29:58Z</dcterms:modified>
</cp:coreProperties>
</file>