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70585255790392E-2"/>
          <c:y val="3.086636608968436E-2"/>
          <c:w val="0.85239248054519501"/>
          <c:h val="0.77287966624554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Высокое качество обучения </c:v>
                </c:pt>
                <c:pt idx="1">
                  <c:v>Наличие интересного мне направления подготовки</c:v>
                </c:pt>
                <c:pt idx="2">
                  <c:v>Учились родственники / друзья / знакомые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Активная общественная жизнь студентов университета</c:v>
                </c:pt>
                <c:pt idx="5">
                  <c:v>Мне было безразлично где учиться, лишь бы поступить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50.4</c:v>
                </c:pt>
                <c:pt idx="1">
                  <c:v>56.5</c:v>
                </c:pt>
                <c:pt idx="2">
                  <c:v>26.8</c:v>
                </c:pt>
                <c:pt idx="3">
                  <c:v>26.5</c:v>
                </c:pt>
                <c:pt idx="4">
                  <c:v>27.5</c:v>
                </c:pt>
                <c:pt idx="5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Высокое качество обучения </c:v>
                </c:pt>
                <c:pt idx="1">
                  <c:v>Наличие интересного мне направления подготовки</c:v>
                </c:pt>
                <c:pt idx="2">
                  <c:v>Учились родственники / друзья / знакомые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Активная общественная жизнь студентов университета</c:v>
                </c:pt>
                <c:pt idx="5">
                  <c:v>Мне было безразлично где учиться, лишь бы поступить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56.7</c:v>
                </c:pt>
                <c:pt idx="1">
                  <c:v>62.8</c:v>
                </c:pt>
                <c:pt idx="2">
                  <c:v>30</c:v>
                </c:pt>
                <c:pt idx="3">
                  <c:v>34.5</c:v>
                </c:pt>
                <c:pt idx="4">
                  <c:v>33.1</c:v>
                </c:pt>
                <c:pt idx="5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066880"/>
        <c:axId val="87080960"/>
      </c:barChart>
      <c:catAx>
        <c:axId val="8706688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080960"/>
        <c:crosses val="autoZero"/>
        <c:auto val="1"/>
        <c:lblAlgn val="ctr"/>
        <c:lblOffset val="100"/>
        <c:noMultiLvlLbl val="0"/>
      </c:catAx>
      <c:valAx>
        <c:axId val="870809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06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54"/>
          <c:y val="8.5285735938604363E-5"/>
          <c:w val="0.10227494589492103"/>
          <c:h val="9.6286712084635268E-2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88401541215026E-2"/>
          <c:y val="1.5283044540544377E-2"/>
          <c:w val="0.83456685715930845"/>
          <c:h val="0.81775824227831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Лист6!$A$2:$A$7</c:f>
              <c:strCache>
                <c:ptCount val="6"/>
                <c:pt idx="0">
                  <c:v>Желание учиться в университете</c:v>
                </c:pt>
                <c:pt idx="1">
                  <c:v>Советы и помощь сотрудников деканата</c:v>
                </c:pt>
                <c:pt idx="2">
                  <c:v>Органы студенческого самоуправления на факультете</c:v>
                </c:pt>
                <c:pt idx="3">
                  <c:v>Советы старшекурсников</c:v>
                </c:pt>
                <c:pt idx="4">
                  <c:v>Доброжелательное взаимодействие с преподавателями</c:v>
                </c:pt>
                <c:pt idx="5">
                  <c:v>Иное (назовите)</c:v>
                </c:pt>
              </c:strCache>
            </c:strRef>
          </c:cat>
          <c:val>
            <c:numRef>
              <c:f>Лист6!$B$2:$B$7</c:f>
              <c:numCache>
                <c:formatCode>General</c:formatCode>
                <c:ptCount val="6"/>
                <c:pt idx="0">
                  <c:v>67</c:v>
                </c:pt>
                <c:pt idx="1">
                  <c:v>34</c:v>
                </c:pt>
                <c:pt idx="2">
                  <c:v>11</c:v>
                </c:pt>
                <c:pt idx="3">
                  <c:v>23.8</c:v>
                </c:pt>
                <c:pt idx="4">
                  <c:v>42.3</c:v>
                </c:pt>
                <c:pt idx="5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Лист6!$C$1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Лист6!$A$2:$A$7</c:f>
              <c:strCache>
                <c:ptCount val="6"/>
                <c:pt idx="0">
                  <c:v>Желание учиться в университете</c:v>
                </c:pt>
                <c:pt idx="1">
                  <c:v>Советы и помощь сотрудников деканата</c:v>
                </c:pt>
                <c:pt idx="2">
                  <c:v>Органы студенческого самоуправления на факультете</c:v>
                </c:pt>
                <c:pt idx="3">
                  <c:v>Советы старшекурсников</c:v>
                </c:pt>
                <c:pt idx="4">
                  <c:v>Доброжелательное взаимодействие с преподавателями</c:v>
                </c:pt>
                <c:pt idx="5">
                  <c:v>Иное (назовите)</c:v>
                </c:pt>
              </c:strCache>
            </c:strRef>
          </c:cat>
          <c:val>
            <c:numRef>
              <c:f>Лист6!$C$2:$C$7</c:f>
              <c:numCache>
                <c:formatCode>General</c:formatCode>
                <c:ptCount val="6"/>
                <c:pt idx="0">
                  <c:v>69.3</c:v>
                </c:pt>
                <c:pt idx="1">
                  <c:v>42.9</c:v>
                </c:pt>
                <c:pt idx="2">
                  <c:v>15.2</c:v>
                </c:pt>
                <c:pt idx="3">
                  <c:v>28.4</c:v>
                </c:pt>
                <c:pt idx="4">
                  <c:v>53.3</c:v>
                </c:pt>
                <c:pt idx="5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87840"/>
        <c:axId val="96389376"/>
      </c:barChart>
      <c:catAx>
        <c:axId val="9638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6389376"/>
        <c:crosses val="autoZero"/>
        <c:auto val="1"/>
        <c:lblAlgn val="ctr"/>
        <c:lblOffset val="100"/>
        <c:noMultiLvlLbl val="0"/>
      </c:catAx>
      <c:valAx>
        <c:axId val="963893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38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83298185746318"/>
          <c:y val="1.7953312910757361E-2"/>
          <c:w val="0.10422761183173831"/>
          <c:h val="0.1080004173402391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82571257540178E-2"/>
          <c:y val="3.086636608968436E-2"/>
          <c:w val="0.84876249021503902"/>
          <c:h val="0.86968781443591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Лист6!$B$13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Лист6!$A$14:$A$17</c:f>
              <c:strCache>
                <c:ptCount val="4"/>
                <c:pt idx="0">
                  <c:v>Нужная информация находится легко и быстро</c:v>
                </c:pt>
                <c:pt idx="1">
                  <c:v>Информации недостаточно</c:v>
                </c:pt>
                <c:pt idx="2">
                  <c:v>Не смог (ла) найти нужную информацию</c:v>
                </c:pt>
                <c:pt idx="3">
                  <c:v>Не пользуюсь сайтом</c:v>
                </c:pt>
              </c:strCache>
            </c:strRef>
          </c:cat>
          <c:val>
            <c:numRef>
              <c:f>Лист6!$B$14:$B$17</c:f>
              <c:numCache>
                <c:formatCode>General</c:formatCode>
                <c:ptCount val="4"/>
                <c:pt idx="0">
                  <c:v>45.2</c:v>
                </c:pt>
                <c:pt idx="1">
                  <c:v>17.600000000000001</c:v>
                </c:pt>
                <c:pt idx="2">
                  <c:v>25.8</c:v>
                </c:pt>
                <c:pt idx="3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Лист6!$C$13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Лист6!$A$14:$A$17</c:f>
              <c:strCache>
                <c:ptCount val="4"/>
                <c:pt idx="0">
                  <c:v>Нужная информация находится легко и быстро</c:v>
                </c:pt>
                <c:pt idx="1">
                  <c:v>Информации недостаточно</c:v>
                </c:pt>
                <c:pt idx="2">
                  <c:v>Не смог (ла) найти нужную информацию</c:v>
                </c:pt>
                <c:pt idx="3">
                  <c:v>Не пользуюсь сайтом</c:v>
                </c:pt>
              </c:strCache>
            </c:strRef>
          </c:cat>
          <c:val>
            <c:numRef>
              <c:f>Лист6!$C$14:$C$17</c:f>
              <c:numCache>
                <c:formatCode>General</c:formatCode>
                <c:ptCount val="4"/>
                <c:pt idx="0">
                  <c:v>59.1</c:v>
                </c:pt>
                <c:pt idx="1">
                  <c:v>11.3</c:v>
                </c:pt>
                <c:pt idx="2">
                  <c:v>15.1</c:v>
                </c:pt>
                <c:pt idx="3">
                  <c:v>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05216"/>
        <c:axId val="96106752"/>
      </c:barChart>
      <c:catAx>
        <c:axId val="9610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6106752"/>
        <c:crosses val="autoZero"/>
        <c:auto val="1"/>
        <c:lblAlgn val="ctr"/>
        <c:lblOffset val="100"/>
        <c:noMultiLvlLbl val="0"/>
      </c:catAx>
      <c:valAx>
        <c:axId val="961067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0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54"/>
          <c:y val="1.6921485421220982E-2"/>
          <c:w val="0.10227494589492103"/>
          <c:h val="0.12715307817431959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Лист6!$B$23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Лист6!$A$24:$A$26</c:f>
              <c:strCache>
                <c:ptCount val="3"/>
                <c:pt idx="0">
                  <c:v>Дома с родителями</c:v>
                </c:pt>
                <c:pt idx="1">
                  <c:v>В общежитии</c:v>
                </c:pt>
                <c:pt idx="2">
                  <c:v>Снимаю жилье</c:v>
                </c:pt>
              </c:strCache>
            </c:strRef>
          </c:cat>
          <c:val>
            <c:numRef>
              <c:f>Лист6!$B$24:$B$26</c:f>
              <c:numCache>
                <c:formatCode>General</c:formatCode>
                <c:ptCount val="3"/>
                <c:pt idx="0">
                  <c:v>46.4</c:v>
                </c:pt>
                <c:pt idx="1">
                  <c:v>19.7</c:v>
                </c:pt>
                <c:pt idx="2">
                  <c:v>32.4</c:v>
                </c:pt>
              </c:numCache>
            </c:numRef>
          </c:val>
        </c:ser>
        <c:ser>
          <c:idx val="1"/>
          <c:order val="1"/>
          <c:tx>
            <c:strRef>
              <c:f>Лист6!$C$23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Лист6!$A$24:$A$26</c:f>
              <c:strCache>
                <c:ptCount val="3"/>
                <c:pt idx="0">
                  <c:v>Дома с родителями</c:v>
                </c:pt>
                <c:pt idx="1">
                  <c:v>В общежитии</c:v>
                </c:pt>
                <c:pt idx="2">
                  <c:v>Снимаю жилье</c:v>
                </c:pt>
              </c:strCache>
            </c:strRef>
          </c:cat>
          <c:val>
            <c:numRef>
              <c:f>Лист6!$C$24:$C$26</c:f>
              <c:numCache>
                <c:formatCode>General</c:formatCode>
                <c:ptCount val="3"/>
                <c:pt idx="0">
                  <c:v>46</c:v>
                </c:pt>
                <c:pt idx="1">
                  <c:v>17.899999999999999</c:v>
                </c:pt>
                <c:pt idx="2">
                  <c:v>36.200000000000003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33504"/>
        <c:axId val="96135040"/>
      </c:barChart>
      <c:catAx>
        <c:axId val="96133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6135040"/>
        <c:crosses val="autoZero"/>
        <c:auto val="1"/>
        <c:lblAlgn val="ctr"/>
        <c:lblOffset val="100"/>
        <c:noMultiLvlLbl val="0"/>
      </c:catAx>
      <c:valAx>
        <c:axId val="961350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3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43"/>
          <c:y val="1.6921485421220982E-2"/>
          <c:w val="0.10227494589492103"/>
          <c:h val="0.10751084520815685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82571257540178E-2"/>
          <c:y val="3.086636608968436E-2"/>
          <c:w val="0.84876249021503902"/>
          <c:h val="0.67607151805516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Лист6!$B$36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Лист6!$A$37:$A$42</c:f>
              <c:strCache>
                <c:ptCount val="6"/>
                <c:pt idx="0">
                  <c:v>Дополнительное обучение иностранным языкам</c:v>
                </c:pt>
                <c:pt idx="1">
                  <c:v>Занятия в спортивных секциях и тренажерных залах</c:v>
                </c:pt>
                <c:pt idx="2">
                  <c:v>Занятия в творческих объединениях (вокал, музыка, изобразительное искусство, актерское мастерство и т.д.)</c:v>
                </c:pt>
                <c:pt idx="3">
                  <c:v>Обучение IT-технологиям</c:v>
                </c:pt>
                <c:pt idx="4">
                  <c:v>Бизнес-тренинги (включая планирование карьеры)</c:v>
                </c:pt>
                <c:pt idx="5">
                  <c:v>Иное (назовите)</c:v>
                </c:pt>
              </c:strCache>
            </c:strRef>
          </c:cat>
          <c:val>
            <c:numRef>
              <c:f>Лист6!$B$37:$B$42</c:f>
              <c:numCache>
                <c:formatCode>General</c:formatCode>
                <c:ptCount val="6"/>
                <c:pt idx="0">
                  <c:v>38.4</c:v>
                </c:pt>
                <c:pt idx="1">
                  <c:v>36.6</c:v>
                </c:pt>
                <c:pt idx="2">
                  <c:v>30.7</c:v>
                </c:pt>
                <c:pt idx="3">
                  <c:v>13.2</c:v>
                </c:pt>
                <c:pt idx="4">
                  <c:v>19.2</c:v>
                </c:pt>
                <c:pt idx="5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Лист6!$C$36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Лист6!$A$37:$A$42</c:f>
              <c:strCache>
                <c:ptCount val="6"/>
                <c:pt idx="0">
                  <c:v>Дополнительное обучение иностранным языкам</c:v>
                </c:pt>
                <c:pt idx="1">
                  <c:v>Занятия в спортивных секциях и тренажерных залах</c:v>
                </c:pt>
                <c:pt idx="2">
                  <c:v>Занятия в творческих объединениях (вокал, музыка, изобразительное искусство, актерское мастерство и т.д.)</c:v>
                </c:pt>
                <c:pt idx="3">
                  <c:v>Обучение IT-технологиям</c:v>
                </c:pt>
                <c:pt idx="4">
                  <c:v>Бизнес-тренинги (включая планирование карьеры)</c:v>
                </c:pt>
                <c:pt idx="5">
                  <c:v>Иное (назовите)</c:v>
                </c:pt>
              </c:strCache>
            </c:strRef>
          </c:cat>
          <c:val>
            <c:numRef>
              <c:f>Лист6!$C$37:$C$42</c:f>
              <c:numCache>
                <c:formatCode>General</c:formatCode>
                <c:ptCount val="6"/>
                <c:pt idx="0">
                  <c:v>41</c:v>
                </c:pt>
                <c:pt idx="1">
                  <c:v>39.799999999999997</c:v>
                </c:pt>
                <c:pt idx="2">
                  <c:v>30.6</c:v>
                </c:pt>
                <c:pt idx="3">
                  <c:v>17.3</c:v>
                </c:pt>
                <c:pt idx="4">
                  <c:v>19.3</c:v>
                </c:pt>
                <c:pt idx="5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90464"/>
        <c:axId val="96192000"/>
      </c:barChart>
      <c:catAx>
        <c:axId val="9619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6192000"/>
        <c:crosses val="autoZero"/>
        <c:auto val="1"/>
        <c:lblAlgn val="ctr"/>
        <c:lblOffset val="100"/>
        <c:noMultiLvlLbl val="0"/>
      </c:catAx>
      <c:valAx>
        <c:axId val="961920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9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49137948890799"/>
          <c:y val="0"/>
          <c:w val="0.11901396549159321"/>
          <c:h val="0.13764712084144845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422203803472E-2"/>
          <c:y val="3.086636608968436E-2"/>
          <c:w val="0.78735898144310923"/>
          <c:h val="0.74902838335805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Лист2!$A$2:$A$8</c:f>
              <c:strCache>
                <c:ptCount val="7"/>
                <c:pt idx="0">
                  <c:v>Сайт КГУ</c:v>
                </c:pt>
                <c:pt idx="1">
                  <c:v>Рассказы друзей, родственников, знакомых</c:v>
                </c:pt>
                <c:pt idx="2">
                  <c:v>День открытых дверей</c:v>
                </c:pt>
                <c:pt idx="3">
                  <c:v>Сотрудники КГУ</c:v>
                </c:pt>
                <c:pt idx="4">
                  <c:v>Социальные сети</c:v>
                </c:pt>
                <c:pt idx="5">
                  <c:v>Рекламные буклеты</c:v>
                </c:pt>
                <c:pt idx="6">
                  <c:v>Иные источники</c:v>
                </c:pt>
              </c:strCache>
            </c:strRef>
          </c:cat>
          <c:val>
            <c:numRef>
              <c:f>Лист2!$B$2:$B$8</c:f>
              <c:numCache>
                <c:formatCode>General</c:formatCode>
                <c:ptCount val="7"/>
                <c:pt idx="0">
                  <c:v>57</c:v>
                </c:pt>
                <c:pt idx="1">
                  <c:v>52</c:v>
                </c:pt>
                <c:pt idx="2">
                  <c:v>31.2</c:v>
                </c:pt>
                <c:pt idx="3">
                  <c:v>17.3</c:v>
                </c:pt>
                <c:pt idx="4">
                  <c:v>28.8</c:v>
                </c:pt>
                <c:pt idx="5">
                  <c:v>9.1999999999999993</c:v>
                </c:pt>
                <c:pt idx="6">
                  <c:v>2.8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Лист2!$A$2:$A$8</c:f>
              <c:strCache>
                <c:ptCount val="7"/>
                <c:pt idx="0">
                  <c:v>Сайт КГУ</c:v>
                </c:pt>
                <c:pt idx="1">
                  <c:v>Рассказы друзей, родственников, знакомых</c:v>
                </c:pt>
                <c:pt idx="2">
                  <c:v>День открытых дверей</c:v>
                </c:pt>
                <c:pt idx="3">
                  <c:v>Сотрудники КГУ</c:v>
                </c:pt>
                <c:pt idx="4">
                  <c:v>Социальные сети</c:v>
                </c:pt>
                <c:pt idx="5">
                  <c:v>Рекламные буклеты</c:v>
                </c:pt>
                <c:pt idx="6">
                  <c:v>Иные источники</c:v>
                </c:pt>
              </c:strCache>
            </c:strRef>
          </c:cat>
          <c:val>
            <c:numRef>
              <c:f>Лист2!$C$2:$C$8</c:f>
              <c:numCache>
                <c:formatCode>General</c:formatCode>
                <c:ptCount val="7"/>
                <c:pt idx="0">
                  <c:v>63.4</c:v>
                </c:pt>
                <c:pt idx="1">
                  <c:v>61.6</c:v>
                </c:pt>
                <c:pt idx="2">
                  <c:v>29.2</c:v>
                </c:pt>
                <c:pt idx="3">
                  <c:v>23.8</c:v>
                </c:pt>
                <c:pt idx="4">
                  <c:v>38.299999999999997</c:v>
                </c:pt>
                <c:pt idx="5">
                  <c:v>7.9</c:v>
                </c:pt>
                <c:pt idx="6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60896"/>
        <c:axId val="95362432"/>
      </c:barChart>
      <c:catAx>
        <c:axId val="9536089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362432"/>
        <c:crosses val="autoZero"/>
        <c:auto val="0"/>
        <c:lblAlgn val="ctr"/>
        <c:lblOffset val="100"/>
        <c:noMultiLvlLbl val="0"/>
      </c:catAx>
      <c:valAx>
        <c:axId val="9536243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6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73921351936268"/>
          <c:y val="4.3003584964999959E-2"/>
          <c:w val="0.11348885665607589"/>
          <c:h val="9.0892510460129347E-2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57285186555153E-2"/>
          <c:y val="3.2334370255156834E-2"/>
          <c:w val="0.84934632438067148"/>
          <c:h val="0.86349016775913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Лист3!$A$2:$A$7</c:f>
              <c:strCache>
                <c:ptCount val="6"/>
                <c:pt idx="0">
                  <c:v>День открытых дверей</c:v>
                </c:pt>
                <c:pt idx="1">
                  <c:v>Многопрофильная олимпиада КГУ</c:v>
                </c:pt>
                <c:pt idx="2">
                  <c:v>Иные олимпиады</c:v>
                </c:pt>
                <c:pt idx="3">
                  <c:v>Подготовительные курсы</c:v>
                </c:pt>
                <c:pt idx="4">
                  <c:v>Иные мероприятия (назовите)</c:v>
                </c:pt>
                <c:pt idx="5">
                  <c:v>Никакие</c:v>
                </c:pt>
              </c:strCache>
            </c:strRef>
          </c:cat>
          <c:val>
            <c:numRef>
              <c:f>Лист3!$B$2:$B$7</c:f>
              <c:numCache>
                <c:formatCode>General</c:formatCode>
                <c:ptCount val="6"/>
                <c:pt idx="0">
                  <c:v>50.6</c:v>
                </c:pt>
                <c:pt idx="1">
                  <c:v>14.2</c:v>
                </c:pt>
                <c:pt idx="2">
                  <c:v>12.5</c:v>
                </c:pt>
                <c:pt idx="3">
                  <c:v>10.9</c:v>
                </c:pt>
                <c:pt idx="4">
                  <c:v>5.3</c:v>
                </c:pt>
                <c:pt idx="5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Лист3!$A$2:$A$7</c:f>
              <c:strCache>
                <c:ptCount val="6"/>
                <c:pt idx="0">
                  <c:v>День открытых дверей</c:v>
                </c:pt>
                <c:pt idx="1">
                  <c:v>Многопрофильная олимпиада КГУ</c:v>
                </c:pt>
                <c:pt idx="2">
                  <c:v>Иные олимпиады</c:v>
                </c:pt>
                <c:pt idx="3">
                  <c:v>Подготовительные курсы</c:v>
                </c:pt>
                <c:pt idx="4">
                  <c:v>Иные мероприятия (назовите)</c:v>
                </c:pt>
                <c:pt idx="5">
                  <c:v>Никакие</c:v>
                </c:pt>
              </c:strCache>
            </c:strRef>
          </c:cat>
          <c:val>
            <c:numRef>
              <c:f>Лист3!$C$2:$C$7</c:f>
              <c:numCache>
                <c:formatCode>General</c:formatCode>
                <c:ptCount val="6"/>
                <c:pt idx="0">
                  <c:v>65.400000000000006</c:v>
                </c:pt>
                <c:pt idx="1">
                  <c:v>11.5</c:v>
                </c:pt>
                <c:pt idx="2">
                  <c:v>17.5</c:v>
                </c:pt>
                <c:pt idx="3">
                  <c:v>15.7</c:v>
                </c:pt>
                <c:pt idx="4">
                  <c:v>1.2</c:v>
                </c:pt>
                <c:pt idx="5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14144"/>
        <c:axId val="95415680"/>
      </c:barChart>
      <c:catAx>
        <c:axId val="9541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415680"/>
        <c:crosses val="autoZero"/>
        <c:auto val="1"/>
        <c:lblAlgn val="ctr"/>
        <c:lblOffset val="100"/>
        <c:noMultiLvlLbl val="0"/>
      </c:catAx>
      <c:valAx>
        <c:axId val="954156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1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47801065480446"/>
          <c:y val="3.4182544532089007E-2"/>
          <c:w val="0.11837077086405759"/>
          <c:h val="0.11445718994185831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Лист4!$A$2:$A$5</c:f>
              <c:strCache>
                <c:ptCount val="4"/>
                <c:pt idx="0">
                  <c:v>Нет замечаний</c:v>
                </c:pt>
                <c:pt idx="1">
                  <c:v>Информационное обеспечение работы приемной комиссии не достаточно</c:v>
                </c:pt>
                <c:pt idx="2">
                  <c:v>Оформление документов занимает много времени</c:v>
                </c:pt>
                <c:pt idx="3">
                  <c:v>Иные замечания</c:v>
                </c:pt>
              </c:strCache>
            </c:strRef>
          </c:cat>
          <c:val>
            <c:numRef>
              <c:f>Лист4!$B$2:$B$5</c:f>
              <c:numCache>
                <c:formatCode>General</c:formatCode>
                <c:ptCount val="4"/>
                <c:pt idx="0">
                  <c:v>75.099999999999994</c:v>
                </c:pt>
                <c:pt idx="1">
                  <c:v>13.7</c:v>
                </c:pt>
                <c:pt idx="2">
                  <c:v>10</c:v>
                </c:pt>
                <c:pt idx="3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Лист4!$A$2:$A$5</c:f>
              <c:strCache>
                <c:ptCount val="4"/>
                <c:pt idx="0">
                  <c:v>Нет замечаний</c:v>
                </c:pt>
                <c:pt idx="1">
                  <c:v>Информационное обеспечение работы приемной комиссии не достаточно</c:v>
                </c:pt>
                <c:pt idx="2">
                  <c:v>Оформление документов занимает много времени</c:v>
                </c:pt>
                <c:pt idx="3">
                  <c:v>Иные замечания</c:v>
                </c:pt>
              </c:strCache>
            </c:strRef>
          </c:cat>
          <c:val>
            <c:numRef>
              <c:f>Лист4!$C$2:$C$5</c:f>
              <c:numCache>
                <c:formatCode>General</c:formatCode>
                <c:ptCount val="4"/>
                <c:pt idx="0">
                  <c:v>85.5</c:v>
                </c:pt>
                <c:pt idx="1">
                  <c:v>6.7</c:v>
                </c:pt>
                <c:pt idx="2">
                  <c:v>7.9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51392"/>
        <c:axId val="95473664"/>
      </c:barChart>
      <c:catAx>
        <c:axId val="9545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473664"/>
        <c:crosses val="autoZero"/>
        <c:auto val="1"/>
        <c:lblAlgn val="ctr"/>
        <c:lblOffset val="100"/>
        <c:noMultiLvlLbl val="0"/>
      </c:catAx>
      <c:valAx>
        <c:axId val="954736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5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7188918745379"/>
          <c:y val="3.4046535812960667E-2"/>
          <c:w val="0.1045601806955536"/>
          <c:h val="0.1136690640930607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Работники деканата и факультета </c:v>
                </c:pt>
                <c:pt idx="1">
                  <c:v>Студенты старших курсов</c:v>
                </c:pt>
                <c:pt idx="2">
                  <c:v>Официальный сайт</c:v>
                </c:pt>
                <c:pt idx="3">
                  <c:v>Иные источники</c:v>
                </c:pt>
              </c:strCache>
            </c:strRef>
          </c:cat>
          <c:val>
            <c:numRef>
              <c:f>Лист5!$B$2:$B$5</c:f>
              <c:numCache>
                <c:formatCode>General</c:formatCode>
                <c:ptCount val="4"/>
                <c:pt idx="0">
                  <c:v>57.4</c:v>
                </c:pt>
                <c:pt idx="1">
                  <c:v>29.6</c:v>
                </c:pt>
                <c:pt idx="2">
                  <c:v>15.7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Работники деканата и факультета </c:v>
                </c:pt>
                <c:pt idx="1">
                  <c:v>Студенты старших курсов</c:v>
                </c:pt>
                <c:pt idx="2">
                  <c:v>Официальный сайт</c:v>
                </c:pt>
                <c:pt idx="3">
                  <c:v>Иные источники</c:v>
                </c:pt>
              </c:strCache>
            </c:strRef>
          </c:cat>
          <c:val>
            <c:numRef>
              <c:f>Лист5!$C$2:$C$5</c:f>
              <c:numCache>
                <c:formatCode>General</c:formatCode>
                <c:ptCount val="4"/>
                <c:pt idx="0">
                  <c:v>77.7</c:v>
                </c:pt>
                <c:pt idx="1">
                  <c:v>29</c:v>
                </c:pt>
                <c:pt idx="2">
                  <c:v>24.6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58592"/>
        <c:axId val="95772672"/>
      </c:barChart>
      <c:catAx>
        <c:axId val="95758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772672"/>
        <c:crosses val="autoZero"/>
        <c:auto val="1"/>
        <c:lblAlgn val="ctr"/>
        <c:lblOffset val="100"/>
        <c:noMultiLvlLbl val="0"/>
      </c:catAx>
      <c:valAx>
        <c:axId val="957726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75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05682463182124"/>
          <c:y val="4.8572085794303083E-2"/>
          <c:w val="9.6152293151233637E-2"/>
          <c:h val="0.11400288092444409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3265686490772E-2"/>
          <c:y val="4.464221827518846E-2"/>
          <c:w val="0.77955681087976059"/>
          <c:h val="0.65832660543487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Лист5!$B$14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Лист5!$A$15:$A$19</c:f>
              <c:strCach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Не могу оценить, т.к. не пользуюсь услугами библиотеки</c:v>
                </c:pt>
              </c:strCache>
            </c:strRef>
          </c:cat>
          <c:val>
            <c:numRef>
              <c:f>Лист5!$B$15:$B$19</c:f>
              <c:numCache>
                <c:formatCode>General</c:formatCode>
                <c:ptCount val="5"/>
                <c:pt idx="0">
                  <c:v>50.6</c:v>
                </c:pt>
                <c:pt idx="1">
                  <c:v>26</c:v>
                </c:pt>
                <c:pt idx="2">
                  <c:v>8.8000000000000007</c:v>
                </c:pt>
                <c:pt idx="3">
                  <c:v>1.9</c:v>
                </c:pt>
                <c:pt idx="4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Лист5!$C$14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Лист5!$A$15:$A$19</c:f>
              <c:strCach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Не могу оценить, т.к. не пользуюсь услугами библиотеки</c:v>
                </c:pt>
              </c:strCache>
            </c:strRef>
          </c:cat>
          <c:val>
            <c:numRef>
              <c:f>Лист5!$C$15:$C$19</c:f>
              <c:numCache>
                <c:formatCode>General</c:formatCode>
                <c:ptCount val="5"/>
                <c:pt idx="0">
                  <c:v>55.6</c:v>
                </c:pt>
                <c:pt idx="1">
                  <c:v>20</c:v>
                </c:pt>
                <c:pt idx="2">
                  <c:v>4</c:v>
                </c:pt>
                <c:pt idx="3">
                  <c:v>0.6</c:v>
                </c:pt>
                <c:pt idx="4">
                  <c:v>19.8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03648"/>
        <c:axId val="95502336"/>
      </c:barChart>
      <c:catAx>
        <c:axId val="9580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502336"/>
        <c:crosses val="autoZero"/>
        <c:auto val="1"/>
        <c:lblAlgn val="ctr"/>
        <c:lblOffset val="100"/>
        <c:noMultiLvlLbl val="0"/>
      </c:catAx>
      <c:valAx>
        <c:axId val="955023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803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54"/>
          <c:y val="1.6921485421220982E-2"/>
          <c:w val="0.10227494589492103"/>
          <c:h val="0.11031687848903725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Лист5!$B$26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Лист5!$A$27:$A$31</c:f>
              <c:strCach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Не могу оценить, так как не пользуюсь услугами столовой и буфетов</c:v>
                </c:pt>
              </c:strCache>
            </c:strRef>
          </c:cat>
          <c:val>
            <c:numRef>
              <c:f>Лист5!$B$27:$B$31</c:f>
              <c:numCache>
                <c:formatCode>General</c:formatCode>
                <c:ptCount val="5"/>
                <c:pt idx="0">
                  <c:v>54.5</c:v>
                </c:pt>
                <c:pt idx="1">
                  <c:v>23.4</c:v>
                </c:pt>
                <c:pt idx="2">
                  <c:v>10.199999999999999</c:v>
                </c:pt>
                <c:pt idx="3">
                  <c:v>4.9000000000000004</c:v>
                </c:pt>
                <c:pt idx="4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Лист5!$C$26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Лист5!$A$27:$A$31</c:f>
              <c:strCach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Не могу оценить, так как не пользуюсь услугами столовой и буфетов</c:v>
                </c:pt>
              </c:strCache>
            </c:strRef>
          </c:cat>
          <c:val>
            <c:numRef>
              <c:f>Лист5!$C$27:$C$31</c:f>
              <c:numCache>
                <c:formatCode>General</c:formatCode>
                <c:ptCount val="5"/>
                <c:pt idx="0">
                  <c:v>64.599999999999994</c:v>
                </c:pt>
                <c:pt idx="1">
                  <c:v>20.7</c:v>
                </c:pt>
                <c:pt idx="2">
                  <c:v>5</c:v>
                </c:pt>
                <c:pt idx="3">
                  <c:v>0.8</c:v>
                </c:pt>
                <c:pt idx="4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45216"/>
        <c:axId val="95546752"/>
      </c:barChart>
      <c:catAx>
        <c:axId val="9554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546752"/>
        <c:crosses val="autoZero"/>
        <c:auto val="1"/>
        <c:lblAlgn val="ctr"/>
        <c:lblOffset val="100"/>
        <c:noMultiLvlLbl val="0"/>
      </c:catAx>
      <c:valAx>
        <c:axId val="955467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54"/>
          <c:y val="3.3757685106503357E-2"/>
          <c:w val="0.10227494589492103"/>
          <c:h val="0.11031687848903725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Лист5!$B$46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Лист5!$A$47:$A$49</c:f>
              <c:strCache>
                <c:ptCount val="3"/>
                <c:pt idx="0">
                  <c:v>Трудно было в начале обучения</c:v>
                </c:pt>
                <c:pt idx="1">
                  <c:v>Испытываю проблемы до сих пор</c:v>
                </c:pt>
                <c:pt idx="2">
                  <c:v>Не испытывал никаких трудностей</c:v>
                </c:pt>
              </c:strCache>
            </c:strRef>
          </c:cat>
          <c:val>
            <c:numRef>
              <c:f>Лист5!$B$47:$B$49</c:f>
              <c:numCache>
                <c:formatCode>General</c:formatCode>
                <c:ptCount val="3"/>
                <c:pt idx="0">
                  <c:v>38.6</c:v>
                </c:pt>
                <c:pt idx="1">
                  <c:v>13</c:v>
                </c:pt>
                <c:pt idx="2">
                  <c:v>47.1</c:v>
                </c:pt>
              </c:numCache>
            </c:numRef>
          </c:val>
        </c:ser>
        <c:ser>
          <c:idx val="1"/>
          <c:order val="1"/>
          <c:tx>
            <c:strRef>
              <c:f>Лист5!$C$46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Лист5!$A$47:$A$49</c:f>
              <c:strCache>
                <c:ptCount val="3"/>
                <c:pt idx="0">
                  <c:v>Трудно было в начале обучения</c:v>
                </c:pt>
                <c:pt idx="1">
                  <c:v>Испытываю проблемы до сих пор</c:v>
                </c:pt>
                <c:pt idx="2">
                  <c:v>Не испытывал никаких трудностей</c:v>
                </c:pt>
              </c:strCache>
            </c:strRef>
          </c:cat>
          <c:val>
            <c:numRef>
              <c:f>Лист5!$C$47:$C$49</c:f>
              <c:numCache>
                <c:formatCode>General</c:formatCode>
                <c:ptCount val="3"/>
                <c:pt idx="0">
                  <c:v>40.4</c:v>
                </c:pt>
                <c:pt idx="1">
                  <c:v>8.5</c:v>
                </c:pt>
                <c:pt idx="2">
                  <c:v>51.1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35712"/>
        <c:axId val="95662080"/>
      </c:barChart>
      <c:catAx>
        <c:axId val="95635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662080"/>
        <c:crosses val="autoZero"/>
        <c:auto val="1"/>
        <c:lblAlgn val="ctr"/>
        <c:lblOffset val="100"/>
        <c:noMultiLvlLbl val="0"/>
      </c:catAx>
      <c:valAx>
        <c:axId val="956620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63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95312428051754"/>
          <c:y val="1.6921485421220982E-2"/>
          <c:w val="0.10227494589492103"/>
          <c:h val="0.11031687848903722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7443258747565E-2"/>
          <c:y val="1.5910211459924176E-2"/>
          <c:w val="0.90448018477175962"/>
          <c:h val="0.5188189825721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Лист5!$B$57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Лист5!$A$58:$A$66</c:f>
              <c:strCache>
                <c:ptCount val="9"/>
                <c:pt idx="0">
                  <c:v>Неудобное расписание</c:v>
                </c:pt>
                <c:pt idx="1">
                  <c:v>Недостаточно учебной литературы</c:v>
                </c:pt>
                <c:pt idx="2">
                  <c:v>Отсутствие жилья</c:v>
                </c:pt>
                <c:pt idx="3">
                  <c:v>Проблемы в общении с однокурсниками</c:v>
                </c:pt>
                <c:pt idx="4">
                  <c:v>Проблемы в общении с преподавателями</c:v>
                </c:pt>
                <c:pt idx="5">
                  <c:v>Трудности с изучением некоторых дисциплин из-за нехватки знаний, полученных ранее</c:v>
                </c:pt>
                <c:pt idx="6">
                  <c:v>Трудно ориентироваться в университете, найти нужную аудиторию</c:v>
                </c:pt>
                <c:pt idx="7">
                  <c:v>Организация занятий в разных корпусах отнимает много времени</c:v>
                </c:pt>
                <c:pt idx="8">
                  <c:v>Нет проблем</c:v>
                </c:pt>
              </c:strCache>
            </c:strRef>
          </c:cat>
          <c:val>
            <c:numRef>
              <c:f>Лист5!$B$58:$B$66</c:f>
              <c:numCache>
                <c:formatCode>General</c:formatCode>
                <c:ptCount val="9"/>
                <c:pt idx="0">
                  <c:v>14.6</c:v>
                </c:pt>
                <c:pt idx="1">
                  <c:v>13.9</c:v>
                </c:pt>
                <c:pt idx="2">
                  <c:v>9.4</c:v>
                </c:pt>
                <c:pt idx="3">
                  <c:v>5.6</c:v>
                </c:pt>
                <c:pt idx="4">
                  <c:v>6.3</c:v>
                </c:pt>
                <c:pt idx="5">
                  <c:v>38</c:v>
                </c:pt>
                <c:pt idx="6">
                  <c:v>20.9</c:v>
                </c:pt>
                <c:pt idx="7">
                  <c:v>14.5</c:v>
                </c:pt>
                <c:pt idx="8">
                  <c:v>25.7</c:v>
                </c:pt>
              </c:numCache>
            </c:numRef>
          </c:val>
        </c:ser>
        <c:ser>
          <c:idx val="1"/>
          <c:order val="1"/>
          <c:tx>
            <c:strRef>
              <c:f>Лист5!$C$57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Лист5!$A$58:$A$66</c:f>
              <c:strCache>
                <c:ptCount val="9"/>
                <c:pt idx="0">
                  <c:v>Неудобное расписание</c:v>
                </c:pt>
                <c:pt idx="1">
                  <c:v>Недостаточно учебной литературы</c:v>
                </c:pt>
                <c:pt idx="2">
                  <c:v>Отсутствие жилья</c:v>
                </c:pt>
                <c:pt idx="3">
                  <c:v>Проблемы в общении с однокурсниками</c:v>
                </c:pt>
                <c:pt idx="4">
                  <c:v>Проблемы в общении с преподавателями</c:v>
                </c:pt>
                <c:pt idx="5">
                  <c:v>Трудности с изучением некоторых дисциплин из-за нехватки знаний, полученных ранее</c:v>
                </c:pt>
                <c:pt idx="6">
                  <c:v>Трудно ориентироваться в университете, найти нужную аудиторию</c:v>
                </c:pt>
                <c:pt idx="7">
                  <c:v>Организация занятий в разных корпусах отнимает много времени</c:v>
                </c:pt>
                <c:pt idx="8">
                  <c:v>Нет проблем</c:v>
                </c:pt>
              </c:strCache>
            </c:strRef>
          </c:cat>
          <c:val>
            <c:numRef>
              <c:f>Лист5!$C$58:$C$66</c:f>
              <c:numCache>
                <c:formatCode>General</c:formatCode>
                <c:ptCount val="9"/>
                <c:pt idx="0">
                  <c:v>11.1</c:v>
                </c:pt>
                <c:pt idx="1">
                  <c:v>9.5</c:v>
                </c:pt>
                <c:pt idx="2">
                  <c:v>5.3</c:v>
                </c:pt>
                <c:pt idx="3">
                  <c:v>5.5</c:v>
                </c:pt>
                <c:pt idx="4">
                  <c:v>4.2</c:v>
                </c:pt>
                <c:pt idx="5">
                  <c:v>33.9</c:v>
                </c:pt>
                <c:pt idx="6">
                  <c:v>20.6</c:v>
                </c:pt>
                <c:pt idx="7">
                  <c:v>18.7</c:v>
                </c:pt>
                <c:pt idx="8">
                  <c:v>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55456"/>
        <c:axId val="96356992"/>
      </c:barChart>
      <c:catAx>
        <c:axId val="9635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6356992"/>
        <c:crosses val="autoZero"/>
        <c:auto val="1"/>
        <c:lblAlgn val="ctr"/>
        <c:lblOffset val="100"/>
        <c:noMultiLvlLbl val="0"/>
      </c:catAx>
      <c:valAx>
        <c:axId val="963569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35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43285416425773"/>
          <c:y val="0.87996189782087086"/>
          <c:w val="0.14331490602492325"/>
          <c:h val="0.10585564782350684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0.03531</cdr:x>
      <cdr:y>0.7955</cdr:y>
    </cdr:from>
    <cdr:to>
      <cdr:x>0.15965</cdr:x>
      <cdr:y>0.987</cdr:y>
    </cdr:to>
    <cdr:sp macro="" textlink="">
      <cdr:nvSpPr>
        <cdr:cNvPr id="4" name="TextBox 3"/>
        <cdr:cNvSpPr txBox="1"/>
      </cdr:nvSpPr>
      <cdr:spPr>
        <a:xfrm xmlns:a="http://schemas.openxmlformats.org/drawingml/2006/main" flipV="1">
          <a:off x="306760" y="3600400"/>
          <a:ext cx="1080120" cy="8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0.03409</cdr:x>
      <cdr:y>0.82732</cdr:y>
    </cdr:from>
    <cdr:to>
      <cdr:x>0.19159</cdr:x>
      <cdr:y>0.92278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6126" y="3744416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EA0A01-8B1C-44E8-A28E-7691CC7DD45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816C3-4794-4DE8-A50F-73FC135CAB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АНКЕТИРОВАНИЕ ПЕРВОКУРСНИКОВ 2018 Г.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мониторинга, контроля качества образовательной деятельности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</a:t>
            </a:r>
          </a:p>
        </p:txBody>
      </p:sp>
      <p:pic>
        <p:nvPicPr>
          <p:cNvPr id="3075" name="Picture 3" descr="C:\Users\selizneva_se\Desktop\pages_08.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64704"/>
            <a:ext cx="16002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943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Испытывали ли вы трудности в адаптации к студенческой жизни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73549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15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проблему, которая для вас оказалась наиболее острой (укажите не более 3-х проблем)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885551"/>
              </p:ext>
            </p:extLst>
          </p:nvPr>
        </p:nvGraphicFramePr>
        <p:xfrm>
          <a:off x="251520" y="1340768"/>
          <a:ext cx="8579296" cy="474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вам помогло (помогает) адаптироваться к обучению (укажите не более 3-х позиций)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929028"/>
              </p:ext>
            </p:extLst>
          </p:nvPr>
        </p:nvGraphicFramePr>
        <p:xfrm>
          <a:off x="467544" y="1554163"/>
          <a:ext cx="8524056" cy="403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452900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иного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названо: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одногруппники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профактив, беседа группы в ВК,  сам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помог, поддержка близких людей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0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официальный сайт университета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88987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0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момент вы проживаете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8544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30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платные дополнительные образовательные услуги вы хотели бы получать в университете (укажите любое количество)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105473"/>
              </p:ext>
            </p:extLst>
          </p:nvPr>
        </p:nvGraphicFramePr>
        <p:xfrm>
          <a:off x="395536" y="1556792"/>
          <a:ext cx="84969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805264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иного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названо: никакие, литературные кружки, кружок анимации, курсы парикмахера, курсы массажа  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5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адаптации первокурсников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университете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различных видов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работы приемной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проходило 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16.10.18 по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31.10.18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обучающийся 1 курса очной формы обучения (бакалавр, специалист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респондентов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979 чел. ( из 997 чел.) – 98,2 %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87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pPr algn="ctr"/>
            <a:r>
              <a:rPr lang="ru-RU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ПРИЧИНУ, КОТОРАЯ В НАИБОЛЬШЕЙ СТЕПЕНИ ПОВЛИЯЛА НА ВАШ ВЫБОР КГУ В КАЧЕСТВЕ ВУЗА, В КОТОРОМ ВЫ ХОТЕЛИ УЧИТЬСЯ (УКАЖИТЕ НЕ БОЛЕЕ 3-Х ПРИЧИН)</a:t>
            </a:r>
            <a:endParaRPr lang="ru-RU" sz="16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582335"/>
              </p:ext>
            </p:extLst>
          </p:nvPr>
        </p:nvGraphicFramePr>
        <p:xfrm>
          <a:off x="459450" y="1628800"/>
          <a:ext cx="8577046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58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стало для вас основным источником информации о КГУ </a:t>
            </a:r>
            <a:b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(укажите не более 3-х источников)</a:t>
            </a:r>
            <a:b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854069"/>
              </p:ext>
            </p:extLst>
          </p:nvPr>
        </p:nvGraphicFramePr>
        <p:xfrm>
          <a:off x="251520" y="1268760"/>
          <a:ext cx="8686800" cy="4813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6237312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иных источников названы: учеба в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коллежде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базе КГУ, олимпиады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1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мероприятия, проводимые в КГУ вы посещали до поступления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7319"/>
              </p:ext>
            </p:extLst>
          </p:nvPr>
        </p:nvGraphicFramePr>
        <p:xfrm>
          <a:off x="611560" y="1484784"/>
          <a:ext cx="8326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3813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иных мероприятий названы:  неделя информатики,  научные форумы, лекции по праву, концерты Русского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камерного оркестра,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хим. л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абораториям, спортивные соревнования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9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работу приемной комиссии КГУ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818664"/>
              </p:ext>
            </p:extLst>
          </p:nvPr>
        </p:nvGraphicFramePr>
        <p:xfrm>
          <a:off x="287524" y="1484784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6165304"/>
            <a:ext cx="8280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иных замечаний названы: отсутствие электронной подачи документов</a:t>
            </a:r>
            <a:endParaRPr lang="ru-RU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5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недели обучения основным источником информации о вузе для вас являлся (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192954"/>
              </p:ext>
            </p:extLst>
          </p:nvPr>
        </p:nvGraphicFramePr>
        <p:xfrm>
          <a:off x="251520" y="1124744"/>
          <a:ext cx="8668072" cy="439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5892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иных источников названы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одногруппники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группа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ВК и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Одноклассниках, староста, куратор, 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ЭИОС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4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работу библиотеки КГУ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55866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84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работу столовой и буфетов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пятибалльной шкале)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5945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5641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321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АНКЕТИРОВАНИЕ ПЕРВОКУРСНИКОВ 2018 Г. </vt:lpstr>
      <vt:lpstr>Цель анкетирования</vt:lpstr>
      <vt:lpstr>УКАЖИТЕ ПРИЧИНУ, КОТОРАЯ В НАИБОЛЬШЕЙ СТЕПЕНИ ПОВЛИЯЛА НА ВАШ ВЫБОР КГУ В КАЧЕСТВЕ ВУЗА, В КОТОРОМ ВЫ ХОТЕЛИ УЧИТЬСЯ (УКАЖИТЕ НЕ БОЛЕЕ 3-Х ПРИЧИН)</vt:lpstr>
      <vt:lpstr>Что стало для вас основным источником информации о КГУ  (укажите не более 3-х источников) </vt:lpstr>
      <vt:lpstr>Какие мероприятия, проводимые в КГУ вы посещали до поступления </vt:lpstr>
      <vt:lpstr>Как вы оцениваете работу приемной комиссии КГУ</vt:lpstr>
      <vt:lpstr>В первые недели обучения основным источником информации о вузе для вас являлся (ись)</vt:lpstr>
      <vt:lpstr>Как вы оцениваете работу библиотеки КГУ</vt:lpstr>
      <vt:lpstr>Как вы оцениваете работу столовой и буфетов КГУ (по пятибалльной шкале)</vt:lpstr>
      <vt:lpstr>Испытывали ли вы трудности в адаптации к студенческой жизни </vt:lpstr>
      <vt:lpstr>Укажите проблему, которая для вас оказалась наиболее острой (укажите не более 3-х проблем) </vt:lpstr>
      <vt:lpstr>Что вам помогло (помогает) адаптироваться к обучению (укажите не более 3-х позиций) </vt:lpstr>
      <vt:lpstr>Оцените официальный сайт университета</vt:lpstr>
      <vt:lpstr>В настоящий момент вы проживаете </vt:lpstr>
      <vt:lpstr>Какие платные дополнительные образовательные услуги вы хотели бы получать в университете (укажите любое количество)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selizneva_se</dc:creator>
  <cp:lastModifiedBy>selizneva_se</cp:lastModifiedBy>
  <cp:revision>22</cp:revision>
  <dcterms:created xsi:type="dcterms:W3CDTF">2018-11-06T07:31:29Z</dcterms:created>
  <dcterms:modified xsi:type="dcterms:W3CDTF">2018-11-06T13:18:42Z</dcterms:modified>
</cp:coreProperties>
</file>